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79" r:id="rId2"/>
    <p:sldId id="291" r:id="rId3"/>
    <p:sldId id="292" r:id="rId4"/>
    <p:sldId id="293" r:id="rId5"/>
    <p:sldId id="294" r:id="rId6"/>
    <p:sldId id="298" r:id="rId7"/>
    <p:sldId id="332" r:id="rId8"/>
    <p:sldId id="336" r:id="rId9"/>
    <p:sldId id="330" r:id="rId10"/>
    <p:sldId id="329" r:id="rId11"/>
    <p:sldId id="333" r:id="rId12"/>
    <p:sldId id="321" r:id="rId13"/>
    <p:sldId id="322" r:id="rId14"/>
    <p:sldId id="297" r:id="rId15"/>
    <p:sldId id="335" r:id="rId16"/>
    <p:sldId id="318" r:id="rId17"/>
    <p:sldId id="319" r:id="rId18"/>
    <p:sldId id="337" r:id="rId19"/>
    <p:sldId id="320" r:id="rId20"/>
    <p:sldId id="338" r:id="rId21"/>
    <p:sldId id="324" r:id="rId22"/>
    <p:sldId id="304" r:id="rId23"/>
    <p:sldId id="296" r:id="rId24"/>
    <p:sldId id="311" r:id="rId25"/>
    <p:sldId id="327" r:id="rId26"/>
    <p:sldId id="310" r:id="rId27"/>
    <p:sldId id="305" r:id="rId28"/>
    <p:sldId id="306" r:id="rId29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lf WM TONG" initials="Ralf" lastIdx="4" clrIdx="0">
    <p:extLst/>
  </p:cmAuthor>
  <p:cmAuthor id="2" name="TSE, Bun-luen Tim" initials="TBT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3631" autoAdjust="0"/>
  </p:normalViewPr>
  <p:slideViewPr>
    <p:cSldViewPr snapToGrid="0">
      <p:cViewPr varScale="1">
        <p:scale>
          <a:sx n="109" d="100"/>
          <a:sy n="109" d="100"/>
        </p:scale>
        <p:origin x="18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C057F-ACA8-4B23-B13A-62C86B44395F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A3E73-5DED-4ED9-A228-C94B6C42B4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676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7A416-63ED-4FA6-9788-586B8E4CD6F7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CE3FE-0FC3-4CD4-8EDA-B8FC53FEF3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3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7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CE3FE-0FC3-4CD4-8EDA-B8FC53FEF33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06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7494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TW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38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94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442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63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TW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478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TW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644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10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811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20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61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27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18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15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19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5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TW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16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TW" smtClean="0"/>
              <a:t>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DF0572-FE1B-493E-BE86-EFD27C6F92A9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95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hp-dashboard.geodata.gov.hk/covid-19/zh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hp.gov.hk/files/pdf/letters_to_doctors_20200227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.gov.hk/chi/2020/04/20200408/20200408_164152_648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deo.news.gov.hk/hls/chi/2020/04/20200408/20200408_164152_648/videos/20200408201926702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odcast.rthk.hk/podcast/item.php?pid=1555&amp;eid=158885&amp;lang=zh-C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.gov.hk/chi/2020/02/20200211/20200211_104032_788.html" TargetMode="External"/><Relationship Id="rId2" Type="http://schemas.openxmlformats.org/officeDocument/2006/relationships/hyperlink" Target="https://www.news.gov.hk/chi/2020/02/20200211/20200211_002802_617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s.gov.hk/chi/2020/02/20200211/20200211_174247_831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s.gov.hk/chi/2020/02/20200211/20200211_104259_726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s.gov.hk/chi/2020/02/20200211/20200211_174122_576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rthk.hk/rthk/ch/component/k2/1508365-20200213.htm" TargetMode="External"/><Relationship Id="rId2" Type="http://schemas.openxmlformats.org/officeDocument/2006/relationships/hyperlink" Target="https://www.info.gov.hk/gia/general/202002/14/P2020021400881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ews.gov.hk/chi/2020/03/20200304/20200304_190249_06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onavirus.gov.hk/pdf/fund/CE-Measure-12.pdf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youtube.com/watch?v=d_U-hklPhEQ&amp;list=PL1188A9802575C33F&amp;index=11" TargetMode="External"/><Relationship Id="rId4" Type="http://schemas.openxmlformats.org/officeDocument/2006/relationships/hyperlink" Target="https://www.youtube.com/watch?v=za9Mbl_ZDTE&amp;list=PL1188A9802575C33F&amp;index=1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onavirus.gov.hk/chi/index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onavirus.gov.hk/chi/health-advice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chp-dashboard.geodata.gov.hk/nia/zh.html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hyperlink" Target="https://www.coronavirus.gov.hk/chi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zh/emergencies/diseases/novel-coronavirus-2019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://www.nhc.gov.cn/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www.news.gov.hk/chi/index.html" TargetMode="External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youtube.com/watch?v=jQpH-c7QpII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www.youtube.com/watch?v=BIGpYlvm1l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www.youtube.com/watch?v=56ewV3O4Fz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hkedcity.net/etv/resource/80459439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.gov.hk/chi/2020/02/20200222/20200222_165407_267.html" TargetMode="External"/><Relationship Id="rId2" Type="http://schemas.openxmlformats.org/officeDocument/2006/relationships/hyperlink" Target="https://www.news.gov.hk/chi/2020/02/20200227/20200227_172601_711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ews.gov.hk/chi/2020/02/20200226/20200226_174129_06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ws.gov.hk/chi/2020/02/20200225/20200225_173107_12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94946" y="2572003"/>
            <a:ext cx="7937786" cy="2447671"/>
          </a:xfrm>
        </p:spPr>
        <p:txBody>
          <a:bodyPr anchor="t">
            <a:normAutofit fontScale="90000"/>
          </a:bodyPr>
          <a:lstStyle/>
          <a:p>
            <a:pPr algn="ctr">
              <a:defRPr/>
            </a:pP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冠狀病毒病</a:t>
            </a:r>
            <a:r>
              <a:rPr lang="zh-TW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en-US" altLang="zh-TW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4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流行病學研究</a:t>
            </a:r>
            <a:r>
              <a:rPr lang="en-US" altLang="zh-TW" sz="4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4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/>
                <a:cs typeface="Times New Roman"/>
              </a:rPr>
              <a:t>2020年6月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altLang="zh-TW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/>
            </a:r>
            <a:br>
              <a:rPr lang="en-US" altLang="zh-TW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</a:br>
            <a:r>
              <a:rPr lang="en-US" altLang="zh-TW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/>
            </a:r>
            <a:br>
              <a:rPr lang="en-US" altLang="zh-TW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</a:br>
            <a:r>
              <a:rPr lang="en-US" altLang="zh-TW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/>
            </a:r>
            <a:br>
              <a:rPr lang="en-US" altLang="zh-TW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</a:br>
            <a:endParaRPr lang="en-US" altLang="zh-TW" sz="3600" b="1" dirty="0" smtClean="0">
              <a:solidFill>
                <a:schemeClr val="tx2"/>
              </a:solidFill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6148" name="副標題 4"/>
          <p:cNvSpPr>
            <a:spLocks noGrp="1"/>
          </p:cNvSpPr>
          <p:nvPr>
            <p:ph type="subTitle" idx="1"/>
          </p:nvPr>
        </p:nvSpPr>
        <p:spPr>
          <a:xfrm>
            <a:off x="2182558" y="418422"/>
            <a:ext cx="5762563" cy="1364531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綜合科學</a:t>
            </a:r>
            <a:r>
              <a:rPr lang="en-US" altLang="zh-TW" sz="4000" b="1" dirty="0">
                <a:solidFill>
                  <a:schemeClr val="tx2"/>
                </a:solidFill>
                <a:ea typeface="新細明體" panose="02020500000000000000" pitchFamily="18" charset="-120"/>
              </a:rPr>
              <a:t> </a:t>
            </a:r>
            <a:r>
              <a:rPr lang="zh-TW" altLang="en-US" sz="4000" b="1" dirty="0" smtClean="0">
                <a:solidFill>
                  <a:schemeClr val="tx2"/>
                </a:solidFill>
                <a:ea typeface="新細明體" panose="02020500000000000000" pitchFamily="18" charset="-120"/>
              </a:rPr>
              <a:t>（中四至中六）</a:t>
            </a:r>
            <a:endParaRPr lang="en-US" altLang="zh-TW" sz="4000" b="1" dirty="0" smtClean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3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12703"/>
            <a:ext cx="7704667" cy="927099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活動一</a:t>
            </a:r>
            <a:r>
              <a:rPr lang="en-US" altLang="zh-TW" dirty="0" smtClean="0">
                <a:solidFill>
                  <a:srgbClr val="FF0000"/>
                </a:solidFill>
              </a:rPr>
              <a:t>) (</a:t>
            </a:r>
            <a:r>
              <a:rPr lang="zh-TW" altLang="en-US" dirty="0" smtClean="0">
                <a:solidFill>
                  <a:srgbClr val="FF0000"/>
                </a:solidFill>
              </a:rPr>
              <a:t>教師參考資料一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9500" y="1054100"/>
            <a:ext cx="7607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截至</a:t>
            </a: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年</a:t>
            </a: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月</a:t>
            </a: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日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根據衞生防護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中心</a:t>
            </a:r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〔2019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冠狀病毒病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香港最新情況（互動地圖）</a:t>
            </a:r>
          </a:p>
          <a:p>
            <a:pPr>
              <a:spcAft>
                <a:spcPts val="0"/>
              </a:spcAft>
            </a:pP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chp-dashboard.geodata.gov.hk/covid-19/zh.html</a:t>
            </a:r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〕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及</a:t>
            </a:r>
            <a:r>
              <a:rPr lang="zh-HK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政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府</a:t>
            </a:r>
            <a:r>
              <a:rPr lang="zh-HK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新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聞</a:t>
            </a:r>
            <a:r>
              <a:rPr lang="zh-HK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處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的資料，曾到訪北角書局街美輪大廈某佛堂，並且確診感染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冠狀病毒病的個案共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宗。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482" y="2635326"/>
            <a:ext cx="3428238" cy="3545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6150" y="6226018"/>
            <a:ext cx="533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衞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生防護中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心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（互動地圖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）：個案</a:t>
            </a:r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70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的資料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12703"/>
            <a:ext cx="7704667" cy="927099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 (</a:t>
            </a:r>
            <a:r>
              <a:rPr lang="zh-TW" altLang="en-US" dirty="0">
                <a:solidFill>
                  <a:srgbClr val="FF0000"/>
                </a:solidFill>
              </a:rPr>
              <a:t>活動一</a:t>
            </a:r>
            <a:r>
              <a:rPr lang="en-US" altLang="zh-TW" dirty="0" smtClean="0">
                <a:solidFill>
                  <a:srgbClr val="FF0000"/>
                </a:solidFill>
              </a:rPr>
              <a:t>) (</a:t>
            </a:r>
            <a:r>
              <a:rPr lang="zh-TW" altLang="en-US" dirty="0" smtClean="0">
                <a:solidFill>
                  <a:srgbClr val="FF0000"/>
                </a:solidFill>
              </a:rPr>
              <a:t>教師參考</a:t>
            </a:r>
            <a:r>
              <a:rPr lang="zh-TW" altLang="en-US" dirty="0">
                <a:solidFill>
                  <a:srgbClr val="FF0000"/>
                </a:solidFill>
              </a:rPr>
              <a:t>資料二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9500" y="850904"/>
            <a:ext cx="8064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zh-TW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年</a:t>
            </a:r>
            <a:r>
              <a:rPr lang="en-US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zh-TW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月</a:t>
            </a:r>
            <a:r>
              <a:rPr lang="en-US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27</a:t>
            </a:r>
            <a:r>
              <a:rPr lang="zh-TW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日</a:t>
            </a:r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衞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生防護中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心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：給醫生的信</a:t>
            </a:r>
            <a:endParaRPr lang="en-US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「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福慧精舍」佛堂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冠狀病毒病爆發的最新情況 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只備英文版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）</a:t>
            </a:r>
            <a:endParaRPr lang="en-US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www.chp.gov.hk/files/pdf/letters_to_doctors_20200227.pdf</a:t>
            </a:r>
            <a:endParaRPr lang="en-US" altLang="zh-TW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84" y="2051233"/>
            <a:ext cx="3175000" cy="4645114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4089401" y="2051233"/>
            <a:ext cx="4838700" cy="4387666"/>
          </a:xfrm>
          <a:prstGeom prst="wedgeRectCallout">
            <a:avLst>
              <a:gd name="adj1" fmla="val -64140"/>
              <a:gd name="adj2" fmla="val 296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altLang="zh-TW" b="1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b="1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節錄</a:t>
            </a:r>
            <a:r>
              <a:rPr lang="en-US" altLang="zh-TW" b="1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“Asymptomatic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persons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had visited Fook </a:t>
            </a:r>
            <a:r>
              <a:rPr lang="en-US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Wai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Buddhist Temple on or after 25 January 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advised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call our hotline 21251122 for quarantine or medical surveillance 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appropriate.”</a:t>
            </a: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b="1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內</a:t>
            </a:r>
            <a:r>
              <a:rPr lang="zh-TW" altLang="en-US" b="1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容大</a:t>
            </a:r>
            <a:r>
              <a:rPr lang="zh-TW" altLang="en-US" b="1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意 </a:t>
            </a:r>
            <a:r>
              <a:rPr lang="en-US" altLang="zh-TW" b="1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b="1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節錄</a:t>
            </a:r>
            <a:r>
              <a:rPr lang="en-US" altLang="zh-TW" b="1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b="1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b="1" i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衞生防護中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心旨在提醒全港的醫生 ，如發現求診病人曾在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或之後到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訪福慧精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舍，應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通知衞生防護中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心作相應適切的防疫安排（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如隔離或接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受醫學監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察）。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32" y="270467"/>
            <a:ext cx="7704667" cy="908612"/>
          </a:xfrm>
        </p:spPr>
        <p:txBody>
          <a:bodyPr>
            <a:normAutofit/>
          </a:bodyPr>
          <a:lstStyle/>
          <a:p>
            <a:r>
              <a:rPr lang="zh-TW" altLang="en-US" sz="4400" b="1" dirty="0" smtClean="0"/>
              <a:t>知多一點：密</a:t>
            </a:r>
            <a:r>
              <a:rPr lang="zh-TW" altLang="en-US" sz="4400" b="1" dirty="0"/>
              <a:t>切接觸</a:t>
            </a:r>
            <a:r>
              <a:rPr lang="zh-TW" altLang="en-US" sz="4400" b="1" dirty="0" smtClean="0"/>
              <a:t>者</a:t>
            </a:r>
            <a:endParaRPr lang="zh-TW" alt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850901" y="1307147"/>
            <a:ext cx="59284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診所員工確診 五人列密切接觸</a:t>
            </a:r>
            <a:r>
              <a:rPr lang="zh-TW" altLang="en-US" sz="2000" b="1" dirty="0" smtClean="0">
                <a:solidFill>
                  <a:schemeClr val="tx1"/>
                </a:solidFill>
                <a:latin typeface="Helvetica" panose="020B0604020202020204" pitchFamily="34" charset="0"/>
              </a:rPr>
              <a:t>者</a:t>
            </a:r>
            <a:endParaRPr lang="zh-TW" altLang="en-US" sz="2000" b="1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r>
              <a:rPr lang="en-US" altLang="zh-TW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2020</a:t>
            </a:r>
            <a:r>
              <a:rPr lang="zh-TW" altLang="en-US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年</a:t>
            </a:r>
            <a:r>
              <a:rPr lang="en-US" altLang="zh-TW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月</a:t>
            </a:r>
            <a:r>
              <a:rPr lang="en-US" altLang="zh-TW" sz="2000" b="1" dirty="0">
                <a:solidFill>
                  <a:schemeClr val="tx1"/>
                </a:solidFill>
                <a:latin typeface="Helvetica" panose="020B0604020202020204" pitchFamily="34" charset="0"/>
              </a:rPr>
              <a:t>8</a:t>
            </a:r>
            <a:r>
              <a:rPr lang="zh-TW" altLang="en-US" sz="2000" b="1" dirty="0" smtClean="0">
                <a:solidFill>
                  <a:schemeClr val="tx1"/>
                </a:solidFill>
                <a:latin typeface="Helvetica" panose="020B0604020202020204" pitchFamily="34" charset="0"/>
              </a:rPr>
              <a:t>日</a:t>
            </a:r>
            <a:r>
              <a:rPr lang="zh-TW" altLang="en-US" sz="14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（節</a:t>
            </a:r>
            <a:r>
              <a:rPr lang="zh-TW" altLang="en-US" sz="1400" dirty="0">
                <a:solidFill>
                  <a:schemeClr val="tx1"/>
                </a:solidFill>
                <a:latin typeface="Helvetica" panose="020B0604020202020204" pitchFamily="34" charset="0"/>
              </a:rPr>
              <a:t>錄自香港政府新聞網）</a:t>
            </a:r>
          </a:p>
          <a:p>
            <a:endParaRPr lang="en-US" altLang="zh-TW" sz="2000" dirty="0" smtClean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r>
              <a:rPr lang="zh-TW" altLang="en-US" sz="20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石湖</a:t>
            </a:r>
            <a:r>
              <a:rPr lang="zh-TW" altLang="en-US" sz="2000" dirty="0">
                <a:solidFill>
                  <a:schemeClr val="tx1"/>
                </a:solidFill>
                <a:latin typeface="Helvetica" panose="020B0604020202020204" pitchFamily="34" charset="0"/>
              </a:rPr>
              <a:t>墟賽馬會普通科門診診所一名員工確診感染</a:t>
            </a:r>
            <a:r>
              <a:rPr lang="en-US" altLang="zh-TW" sz="2000" dirty="0">
                <a:solidFill>
                  <a:schemeClr val="tx1"/>
                </a:solidFill>
                <a:latin typeface="Helvetica" panose="020B0604020202020204" pitchFamily="34" charset="0"/>
              </a:rPr>
              <a:t>2019</a:t>
            </a:r>
            <a:r>
              <a:rPr lang="zh-TW" altLang="en-US" sz="2000" dirty="0">
                <a:solidFill>
                  <a:schemeClr val="tx1"/>
                </a:solidFill>
                <a:latin typeface="Helvetica" panose="020B0604020202020204" pitchFamily="34" charset="0"/>
              </a:rPr>
              <a:t>冠狀病毒病，其五名同事被列為</a:t>
            </a:r>
            <a:r>
              <a:rPr lang="zh-TW" altLang="en-US" sz="2400" b="1" u="sng" dirty="0">
                <a:solidFill>
                  <a:schemeClr val="tx1"/>
                </a:solidFill>
                <a:latin typeface="Helvetica" panose="020B0604020202020204" pitchFamily="34" charset="0"/>
              </a:rPr>
              <a:t>密切接觸者</a:t>
            </a:r>
            <a:r>
              <a:rPr lang="zh-TW" altLang="en-US" sz="2000" dirty="0">
                <a:solidFill>
                  <a:schemeClr val="tx1"/>
                </a:solidFill>
                <a:latin typeface="Helvetica" panose="020B0604020202020204" pitchFamily="34" charset="0"/>
              </a:rPr>
              <a:t>，診所其餘職員均需接受病毒測試。</a:t>
            </a:r>
          </a:p>
          <a:p>
            <a:r>
              <a:rPr lang="zh-TW" altLang="en-US" sz="2000" dirty="0">
                <a:solidFill>
                  <a:schemeClr val="tx1"/>
                </a:solidFill>
                <a:latin typeface="Helvetica" panose="020B0604020202020204" pitchFamily="34" charset="0"/>
              </a:rPr>
              <a:t> 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Helvetica" panose="020B0604020202020204" pitchFamily="34" charset="0"/>
              </a:rPr>
              <a:t>……</a:t>
            </a:r>
            <a:r>
              <a:rPr lang="zh-TW" altLang="en-US" sz="2000" dirty="0" smtClean="0">
                <a:solidFill>
                  <a:schemeClr val="tx1"/>
                </a:solidFill>
                <a:latin typeface="Helvetica" panose="020B0604020202020204" pitchFamily="34" charset="0"/>
              </a:rPr>
              <a:t>患者</a:t>
            </a:r>
            <a:r>
              <a:rPr lang="zh-TW" altLang="en-US" sz="2000" dirty="0">
                <a:solidFill>
                  <a:schemeClr val="tx1"/>
                </a:solidFill>
                <a:latin typeface="Helvetica" panose="020B0604020202020204" pitchFamily="34" charset="0"/>
              </a:rPr>
              <a:t>為</a:t>
            </a:r>
            <a:r>
              <a:rPr lang="en-US" altLang="zh-TW" sz="2000" dirty="0">
                <a:solidFill>
                  <a:schemeClr val="tx1"/>
                </a:solidFill>
                <a:latin typeface="Helvetica" panose="020B0604020202020204" pitchFamily="34" charset="0"/>
              </a:rPr>
              <a:t>57</a:t>
            </a:r>
            <a:r>
              <a:rPr lang="zh-TW" altLang="en-US" sz="2000" dirty="0">
                <a:solidFill>
                  <a:schemeClr val="tx1"/>
                </a:solidFill>
                <a:latin typeface="Helvetica" panose="020B0604020202020204" pitchFamily="34" charset="0"/>
              </a:rPr>
              <a:t>歲的診所運作助理，曾與五名同事一起午膳，當中一人有病徵，這五名密切接觸者會被安排接受檢疫。</a:t>
            </a:r>
            <a:endParaRPr lang="zh-TW" altLang="en-US" sz="2000" b="0" i="0" dirty="0"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01" y="2969140"/>
            <a:ext cx="1674869" cy="1674869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63932" y="5116761"/>
            <a:ext cx="6766559" cy="1435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資料來源：</a:t>
            </a:r>
            <a:endParaRPr lang="en-US" altLang="zh-TW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香港政府新聞網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日）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https://www.news.gov.hk/chi/2020/04/20200408/20200408_164152_648.html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9302" y="1307147"/>
            <a:ext cx="21980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（</a:t>
            </a:r>
            <a:r>
              <a:rPr lang="zh-TW" altLang="en-US" dirty="0" smtClean="0"/>
              <a:t>相關</a:t>
            </a:r>
            <a:r>
              <a:rPr lang="zh-TW" altLang="en-US" dirty="0" smtClean="0">
                <a:latin typeface="Helvetica" panose="020B0604020202020204" pitchFamily="34" charset="0"/>
              </a:rPr>
              <a:t>新</a:t>
            </a:r>
            <a:r>
              <a:rPr lang="zh-TW" altLang="en-US" dirty="0">
                <a:latin typeface="Helvetica" panose="020B0604020202020204" pitchFamily="34" charset="0"/>
              </a:rPr>
              <a:t>聞</a:t>
            </a:r>
            <a:r>
              <a:rPr lang="zh-TW" altLang="en-US" dirty="0" smtClean="0"/>
              <a:t>影片）</a:t>
            </a:r>
            <a:endParaRPr lang="en-US" altLang="zh-TW" dirty="0" smtClean="0"/>
          </a:p>
          <a:p>
            <a:r>
              <a:rPr lang="en-US" altLang="zh-TW" sz="1400" dirty="0">
                <a:hlinkClick r:id="rId4"/>
              </a:rPr>
              <a:t>https://</a:t>
            </a:r>
            <a:r>
              <a:rPr lang="en-US" altLang="zh-TW" sz="1400" dirty="0" smtClean="0">
                <a:hlinkClick r:id="rId4"/>
              </a:rPr>
              <a:t>video.news.gov.hk/hls/chi/2020/04/20200408/20200408_164152_648/videos/20200408201926702.mp4</a:t>
            </a:r>
            <a:endParaRPr lang="en-US" altLang="zh-TW" sz="1400" dirty="0" smtClean="0"/>
          </a:p>
          <a:p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981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10" y="118240"/>
            <a:ext cx="7704667" cy="908612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何謂「</a:t>
            </a:r>
            <a:r>
              <a:rPr lang="zh-TW" altLang="en-US" sz="4400" b="1" dirty="0" smtClean="0"/>
              <a:t>密</a:t>
            </a:r>
            <a:r>
              <a:rPr lang="zh-TW" altLang="en-US" sz="4400" b="1" dirty="0"/>
              <a:t>切接觸者</a:t>
            </a:r>
            <a:r>
              <a:rPr lang="zh-TW" altLang="en-US" sz="4400" b="1" dirty="0" smtClean="0"/>
              <a:t>」？</a:t>
            </a:r>
            <a:endParaRPr lang="zh-TW" alt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32000" y="5253322"/>
            <a:ext cx="4892801" cy="120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1600" b="1" dirty="0" smtClean="0"/>
              <a:t>資料來源：</a:t>
            </a:r>
            <a:endParaRPr lang="en-US" altLang="zh-TW" sz="1600" b="1" dirty="0" smtClean="0"/>
          </a:p>
          <a:p>
            <a:pPr marL="0" indent="0">
              <a:buNone/>
            </a:pPr>
            <a:r>
              <a:rPr lang="zh-TW" altLang="en-US" sz="1600" dirty="0" smtClean="0"/>
              <a:t>節目</a:t>
            </a:r>
            <a:r>
              <a:rPr lang="en-US" altLang="zh-TW" sz="1600" dirty="0" smtClean="0"/>
              <a:t>《</a:t>
            </a:r>
            <a:r>
              <a:rPr lang="zh-TW" altLang="en-US" sz="1600" dirty="0"/>
              <a:t>醫生與你 同行抗疫</a:t>
            </a:r>
            <a:r>
              <a:rPr lang="en-US" altLang="zh-TW" sz="1600" dirty="0"/>
              <a:t>》</a:t>
            </a:r>
            <a:r>
              <a:rPr lang="zh-TW" altLang="en-US" sz="1600" dirty="0"/>
              <a:t>：密切接觸</a:t>
            </a:r>
            <a:r>
              <a:rPr lang="zh-TW" altLang="en-US" sz="1600" dirty="0" smtClean="0"/>
              <a:t>者</a:t>
            </a:r>
            <a:r>
              <a:rPr lang="zh-TW" altLang="en-US" sz="1600" strike="sngStrike" dirty="0">
                <a:solidFill>
                  <a:srgbClr val="00B050"/>
                </a:solidFill>
              </a:rPr>
              <a:t>　</a:t>
            </a:r>
            <a:r>
              <a:rPr lang="en-US" altLang="zh-TW" sz="1600" dirty="0" smtClean="0">
                <a:hlinkClick r:id="rId2"/>
              </a:rPr>
              <a:t>https</a:t>
            </a:r>
            <a:r>
              <a:rPr lang="en-US" altLang="zh-TW" sz="1600" dirty="0">
                <a:hlinkClick r:id="rId2"/>
              </a:rPr>
              <a:t>://</a:t>
            </a:r>
            <a:r>
              <a:rPr lang="en-US" altLang="zh-TW" sz="1600" dirty="0" smtClean="0">
                <a:hlinkClick r:id="rId2"/>
              </a:rPr>
              <a:t>podcast.rthk.hk/podcast/item.php?pid=1555&amp;eid=158885&amp;lang=zh-CN</a:t>
            </a:r>
            <a:r>
              <a:rPr lang="en-US" altLang="zh-TW" sz="1600" dirty="0" smtClean="0"/>
              <a:t> </a:t>
            </a:r>
            <a:endParaRPr lang="en-US" altLang="zh-TW" sz="1600" dirty="0"/>
          </a:p>
        </p:txBody>
      </p:sp>
      <p:sp>
        <p:nvSpPr>
          <p:cNvPr id="8" name="Rectangle 7"/>
          <p:cNvSpPr/>
          <p:nvPr/>
        </p:nvSpPr>
        <p:spPr>
          <a:xfrm>
            <a:off x="888276" y="3961315"/>
            <a:ext cx="523320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000" b="1" dirty="0" smtClean="0"/>
              <a:t>注意：</a:t>
            </a:r>
            <a:endParaRPr lang="en-US" altLang="zh-TW" sz="2000" b="1" dirty="0" smtClean="0"/>
          </a:p>
          <a:p>
            <a:r>
              <a:rPr lang="zh-TW" altLang="en-US" dirty="0" smtClean="0"/>
              <a:t>某人是</a:t>
            </a:r>
            <a:r>
              <a:rPr lang="zh-TW" altLang="en-US" dirty="0"/>
              <a:t>否屬於密切接觸者，最終需</a:t>
            </a:r>
            <a:r>
              <a:rPr lang="zh-TW" altLang="en-US" dirty="0" smtClean="0"/>
              <a:t>要相關政府機構的</a:t>
            </a:r>
            <a:r>
              <a:rPr lang="zh-TW" altLang="en-US" dirty="0"/>
              <a:t>專業人員進行流行病學調查後做出專業判定。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30151"/>
              </p:ext>
            </p:extLst>
          </p:nvPr>
        </p:nvGraphicFramePr>
        <p:xfrm>
          <a:off x="888276" y="1175136"/>
          <a:ext cx="7823924" cy="256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343">
                  <a:extLst>
                    <a:ext uri="{9D8B030D-6E8A-4147-A177-3AD203B41FA5}">
                      <a16:colId xmlns:a16="http://schemas.microsoft.com/office/drawing/2014/main" val="3616130228"/>
                    </a:ext>
                  </a:extLst>
                </a:gridCol>
                <a:gridCol w="4340581">
                  <a:extLst>
                    <a:ext uri="{9D8B030D-6E8A-4147-A177-3AD203B41FA5}">
                      <a16:colId xmlns:a16="http://schemas.microsoft.com/office/drawing/2014/main" val="16157341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根據節目</a:t>
                      </a:r>
                      <a:r>
                        <a:rPr lang="en-US" altLang="zh-TW" sz="1800" dirty="0" smtClean="0">
                          <a:solidFill>
                            <a:schemeClr val="bg1"/>
                          </a:solidFill>
                        </a:rPr>
                        <a:t>《</a:t>
                      </a:r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</a:rPr>
                        <a:t>醫生與你 同行抗疫</a:t>
                      </a:r>
                      <a:r>
                        <a:rPr lang="en-US" altLang="zh-TW" sz="1800" dirty="0" smtClean="0">
                          <a:solidFill>
                            <a:schemeClr val="bg1"/>
                          </a:solidFill>
                        </a:rPr>
                        <a:t>》</a:t>
                      </a:r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</a:rPr>
                        <a:t>，</a:t>
                      </a:r>
                      <a:r>
                        <a:rPr lang="zh-TW" altLang="en-US" strike="noStrike" dirty="0" smtClean="0">
                          <a:solidFill>
                            <a:schemeClr val="bg1"/>
                          </a:solidFill>
                        </a:rPr>
                        <a:t>界定</a:t>
                      </a:r>
                      <a:r>
                        <a:rPr lang="zh-TW" altLang="en-US" dirty="0" smtClean="0">
                          <a:solidFill>
                            <a:schemeClr val="bg1"/>
                          </a:solidFill>
                        </a:rPr>
                        <a:t>「密切接觸者」的因素是：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296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接觸的類型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i="0" dirty="0" smtClean="0">
                          <a:solidFill>
                            <a:srgbClr val="FF0000"/>
                          </a:solidFill>
                        </a:rPr>
                        <a:t>有否近距離接觸，如與患者乘坐同一交通工具、共用一個課室、在同一所房屋中生活等</a:t>
                      </a:r>
                      <a:endParaRPr lang="zh-TW" altLang="en-US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73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接觸的時間性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i="0" dirty="0" smtClean="0">
                          <a:solidFill>
                            <a:srgbClr val="FF0000"/>
                          </a:solidFill>
                        </a:rPr>
                        <a:t>近距離接觸時間長短，亦關乎患者發病的時間</a:t>
                      </a:r>
                      <a:endParaRPr lang="zh-TW" altLang="en-US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12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800" b="1" dirty="0" smtClean="0"/>
                        <a:t>合適的保護裝備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i="0" dirty="0" smtClean="0">
                          <a:solidFill>
                            <a:srgbClr val="FF0000"/>
                          </a:solidFill>
                        </a:rPr>
                        <a:t>如一般的社交場合，合適的保護裝備是雙方配戴外科口罩</a:t>
                      </a:r>
                      <a:endParaRPr lang="zh-TW" altLang="en-US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25795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64" y="4822296"/>
            <a:ext cx="1644844" cy="16448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29764" y="445296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（相</a:t>
            </a:r>
            <a:r>
              <a:rPr lang="zh-TW" altLang="en-US" dirty="0" smtClean="0"/>
              <a:t>關網頁）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983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914400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a typeface="新細明體" pitchFamily="18" charset="-120"/>
              </a:rPr>
              <a:t>流行病學研究是如何進行的</a:t>
            </a:r>
            <a:endParaRPr lang="en-US" altLang="zh-TW" sz="4000" b="1" dirty="0" smtClean="0">
              <a:ea typeface="新細明體" pitchFamily="18" charset="-120"/>
            </a:endParaRPr>
          </a:p>
        </p:txBody>
      </p:sp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1099670" y="1037838"/>
            <a:ext cx="718073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zh-TW" sz="3000" dirty="0"/>
              <a:t> </a:t>
            </a:r>
            <a:r>
              <a:rPr kumimoji="0" lang="zh-TW" altLang="zh-TW" sz="3000" dirty="0"/>
              <a:t>敘述有關患病人口的分佈</a:t>
            </a:r>
            <a:endParaRPr kumimoji="0" lang="en-US" altLang="zh-TW" sz="30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zh-TW" sz="3000" dirty="0"/>
              <a:t> </a:t>
            </a:r>
            <a:r>
              <a:rPr kumimoji="0" lang="zh-TW" altLang="zh-TW" sz="3000" dirty="0"/>
              <a:t>找出可能引致疾病的風險因素</a:t>
            </a:r>
            <a:endParaRPr kumimoji="0" lang="en-US" altLang="zh-TW" sz="30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kumimoji="0" lang="en-US" altLang="zh-TW" b="1" dirty="0"/>
          </a:p>
          <a:p>
            <a:pPr eaLnBrk="1" hangingPunct="1"/>
            <a:endParaRPr kumimoji="0" lang="zh-TW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308014" y="2222763"/>
            <a:ext cx="5229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/>
              <a:t>流</a:t>
            </a:r>
            <a:r>
              <a:rPr lang="zh-TW" altLang="en-US" sz="3200" b="1" dirty="0"/>
              <a:t>行病學家的思考策略如下</a:t>
            </a:r>
            <a:r>
              <a:rPr lang="en-US" altLang="zh-TW" sz="3200" b="1" dirty="0"/>
              <a:t>:</a:t>
            </a:r>
            <a:endParaRPr lang="zh-TW" altLang="en-US" sz="3200" b="1" dirty="0"/>
          </a:p>
        </p:txBody>
      </p:sp>
      <p:pic>
        <p:nvPicPr>
          <p:cNvPr id="5" name="Picture 5" descr="Fi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22" y="3024368"/>
            <a:ext cx="5833955" cy="378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647" y="1799701"/>
            <a:ext cx="73096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/>
              <a:t>就本課節所學習的流行病學研究策略，嘗試查找引致長</a:t>
            </a:r>
            <a:r>
              <a:rPr lang="zh-TW" altLang="en-US" sz="3200" b="1" dirty="0"/>
              <a:t>康邨康美</a:t>
            </a:r>
            <a:r>
              <a:rPr lang="zh-TW" altLang="en-US" sz="3200" b="1" dirty="0" smtClean="0"/>
              <a:t>樓發生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TW" altLang="en-US" sz="3200" b="1" dirty="0"/>
              <a:t>冠狀病毒</a:t>
            </a:r>
            <a:r>
              <a:rPr lang="zh-TW" altLang="en-US" sz="3200" b="1" dirty="0" smtClean="0"/>
              <a:t>病傳播的</a:t>
            </a:r>
            <a:r>
              <a:rPr lang="zh-TW" altLang="en-US" sz="3200" b="1" dirty="0"/>
              <a:t>風險因</a:t>
            </a:r>
            <a:r>
              <a:rPr lang="zh-TW" altLang="en-US" sz="3200" b="1" dirty="0" smtClean="0"/>
              <a:t>素。</a:t>
            </a:r>
            <a:endParaRPr lang="zh-TW" altLang="en-US" sz="3200" b="1" dirty="0"/>
          </a:p>
        </p:txBody>
      </p:sp>
      <p:pic>
        <p:nvPicPr>
          <p:cNvPr id="5" name="Picture 5" descr="Fi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5" y="3444612"/>
            <a:ext cx="4466556" cy="289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670" y="377302"/>
            <a:ext cx="7704667" cy="14223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zh-TW" altLang="en-US" b="1" dirty="0"/>
              <a:t>活動二：查</a:t>
            </a:r>
            <a:r>
              <a:rPr lang="zh-TW" altLang="en-US" b="1" dirty="0" smtClean="0"/>
              <a:t>找引</a:t>
            </a:r>
            <a:r>
              <a:rPr lang="zh-TW" altLang="en-US" b="1" dirty="0"/>
              <a:t>致疾病</a:t>
            </a:r>
            <a:r>
              <a:rPr lang="zh-TW" altLang="en-US" b="1" dirty="0" smtClean="0"/>
              <a:t>的傳播風</a:t>
            </a:r>
            <a:r>
              <a:rPr lang="zh-TW" altLang="en-US" b="1" dirty="0"/>
              <a:t>險因</a:t>
            </a:r>
            <a:r>
              <a:rPr lang="zh-TW" altLang="en-US" b="1" dirty="0" smtClean="0"/>
              <a:t>素</a:t>
            </a:r>
            <a:endParaRPr lang="zh-TW" altLang="en-US" dirty="0"/>
          </a:p>
        </p:txBody>
      </p:sp>
      <p:pic>
        <p:nvPicPr>
          <p:cNvPr id="1026" name="Picture 2" descr="張竹君表示，長康邨康美樓有一個住戶拒絕撤離，涉及一名長者及其家人。（港台圖片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98" y="3369361"/>
            <a:ext cx="3592394" cy="269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82822" y="6063657"/>
            <a:ext cx="40677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100" dirty="0" smtClean="0"/>
              <a:t>圖片來源（香港電台網站）：</a:t>
            </a:r>
            <a:r>
              <a:rPr lang="en-US" altLang="zh-TW" sz="1100" dirty="0" smtClean="0"/>
              <a:t>https</a:t>
            </a:r>
            <a:r>
              <a:rPr lang="en-US" altLang="zh-TW" sz="1100" dirty="0"/>
              <a:t>://news.rthk.hk/rthk/ch/component/k2/1508163-20200212.htm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4067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046" y="111829"/>
            <a:ext cx="1773830" cy="81144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zh-TW" altLang="en-US" sz="3200" b="1" dirty="0" smtClean="0"/>
              <a:t>活動二</a:t>
            </a:r>
            <a:endParaRPr lang="zh-TW" alt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981" y="816502"/>
            <a:ext cx="7704667" cy="980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en-US" sz="4000" dirty="0" smtClean="0"/>
              <a:t>確</a:t>
            </a:r>
            <a:r>
              <a:rPr lang="zh-TW" altLang="en-US" sz="4000" dirty="0"/>
              <a:t>診個案在爆發地點如何分佈？</a:t>
            </a:r>
          </a:p>
        </p:txBody>
      </p:sp>
      <p:sp>
        <p:nvSpPr>
          <p:cNvPr id="4" name="Rectangle 3"/>
          <p:cNvSpPr/>
          <p:nvPr/>
        </p:nvSpPr>
        <p:spPr>
          <a:xfrm>
            <a:off x="730247" y="1702517"/>
            <a:ext cx="3816353" cy="27392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新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型肺炎患者居住大廈再現一例</a:t>
            </a:r>
          </a:p>
          <a:p>
            <a:pPr>
              <a:spcAft>
                <a:spcPts val="0"/>
              </a:spcAft>
            </a:pP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年</a:t>
            </a: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月</a:t>
            </a: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zh-TW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日</a:t>
            </a:r>
            <a:r>
              <a:rPr lang="zh-TW" altLang="en-US" sz="1400" dirty="0" smtClean="0">
                <a:latin typeface="Helvetica" panose="020B0604020202020204" pitchFamily="34" charset="0"/>
              </a:rPr>
              <a:t>（</a:t>
            </a:r>
            <a:r>
              <a:rPr lang="zh-TW" altLang="en-US" sz="1400" dirty="0">
                <a:latin typeface="Helvetica" panose="020B0604020202020204" pitchFamily="34" charset="0"/>
              </a:rPr>
              <a:t>節錄自香港政府新聞網）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衞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生防護中心公布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，本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港新增六宗新型冠狀病毒感染確診個案，其中一宗涉及一名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62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歲女子，居於青衣長康邨康美樓，與第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宗個案病人相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同。</a:t>
            </a:r>
            <a:endParaRPr lang="en-US" altLang="zh-TW" sz="1400" u="sng" kern="100" dirty="0">
              <a:latin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>
              <a:spcAft>
                <a:spcPts val="0"/>
              </a:spcAft>
            </a:pPr>
            <a:r>
              <a:rPr lang="en-US" altLang="zh-TW" sz="1400" u="sng" kern="1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zh-TW" sz="1400" u="sng" kern="100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altLang="zh-TW" sz="1400" u="sng" kern="1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www.news.gov.hk/chi/2020/02/20200211/20200211_002802_617.html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7315" y="1699076"/>
            <a:ext cx="4265085" cy="30162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全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面調查康美樓兩確診個案關聯</a:t>
            </a:r>
          </a:p>
          <a:p>
            <a:pPr>
              <a:spcAft>
                <a:spcPts val="0"/>
              </a:spcAft>
            </a:pP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年</a:t>
            </a: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月</a:t>
            </a: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zh-TW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日</a:t>
            </a:r>
            <a:r>
              <a:rPr lang="zh-TW" altLang="en-US" sz="1400" dirty="0" smtClean="0">
                <a:latin typeface="Helvetica" panose="020B0604020202020204" pitchFamily="34" charset="0"/>
              </a:rPr>
              <a:t>（</a:t>
            </a:r>
            <a:r>
              <a:rPr lang="zh-TW" altLang="en-US" sz="1400" dirty="0">
                <a:latin typeface="Helvetica" panose="020B0604020202020204" pitchFamily="34" charset="0"/>
              </a:rPr>
              <a:t>節錄自香港政府新聞網）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青衣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長康邨康美樓先後出現兩宗新型冠狀病毒感染確診個案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，第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宗個案的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62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歲女病人與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月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日確診的第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宗個案分別住在康美樓不同樓層的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單位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，衞生防護中心主動積極跟進，調兩宗個案的感染途徑是否有關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r>
              <a:rPr lang="en-US" altLang="zh-TW" sz="1400" u="sng" kern="100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zh-TW" sz="1400" u="sng" kern="1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www.news.gov.hk/chi/2020/02/20200211/20200211_104032_788.html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35728"/>
              </p:ext>
            </p:extLst>
          </p:nvPr>
        </p:nvGraphicFramePr>
        <p:xfrm>
          <a:off x="1827496" y="4799169"/>
          <a:ext cx="6248400" cy="19760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682059">
                  <a:extLst>
                    <a:ext uri="{9D8B030D-6E8A-4147-A177-3AD203B41FA5}">
                      <a16:colId xmlns:a16="http://schemas.microsoft.com/office/drawing/2014/main" val="2540182773"/>
                    </a:ext>
                  </a:extLst>
                </a:gridCol>
                <a:gridCol w="4566341">
                  <a:extLst>
                    <a:ext uri="{9D8B030D-6E8A-4147-A177-3AD203B41FA5}">
                      <a16:colId xmlns:a16="http://schemas.microsoft.com/office/drawing/2014/main" val="743809282"/>
                    </a:ext>
                  </a:extLst>
                </a:gridCol>
              </a:tblGrid>
              <a:tr h="36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spc="100" dirty="0" smtClean="0">
                          <a:effectLst/>
                        </a:rPr>
                        <a:t>個案號碼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spc="100" dirty="0">
                          <a:effectLst/>
                        </a:rPr>
                        <a:t>地點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807110"/>
                  </a:ext>
                </a:extLst>
              </a:tr>
              <a:tr h="40738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zh-TW" sz="1800" b="0" i="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1800" b="0" i="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12</a:t>
                      </a:r>
                      <a:r>
                        <a:rPr lang="zh-TW" altLang="zh-TW" sz="1800" b="0" i="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宗</a:t>
                      </a:r>
                      <a:endParaRPr lang="zh-TW" sz="1800" b="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zh-TW" sz="1800" b="0" i="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青衣長康邨康美樓</a:t>
                      </a:r>
                      <a:r>
                        <a:rPr lang="en-US" altLang="zh-TW" sz="1800" b="0" i="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0 7</a:t>
                      </a:r>
                      <a:r>
                        <a:rPr lang="zh-TW" altLang="zh-TW" sz="1800" b="0" i="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單位</a:t>
                      </a:r>
                      <a:endParaRPr lang="zh-TW" sz="1800" b="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768525"/>
                  </a:ext>
                </a:extLst>
              </a:tr>
              <a:tr h="47110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zh-TW" sz="1800" b="0" i="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1800" b="0" i="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42</a:t>
                      </a:r>
                      <a:r>
                        <a:rPr lang="zh-TW" altLang="zh-TW" sz="1800" b="0" i="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宗</a:t>
                      </a:r>
                      <a:endParaRPr lang="zh-TW" sz="1800" b="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zh-TW" sz="1800" b="0" i="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青衣長康邨康美樓</a:t>
                      </a:r>
                      <a:r>
                        <a:rPr lang="en-US" altLang="zh-TW" sz="1800" b="0" i="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07</a:t>
                      </a:r>
                      <a:r>
                        <a:rPr lang="zh-TW" altLang="zh-TW" sz="1800" b="0" i="0" kern="1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單位</a:t>
                      </a:r>
                      <a:endParaRPr lang="zh-TW" altLang="zh-TW" sz="1800" b="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26502"/>
                  </a:ext>
                </a:extLst>
              </a:tr>
              <a:tr h="73174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i="0" u="sng" dirty="0" smtClean="0"/>
                        <a:t>共同點</a:t>
                      </a:r>
                      <a:r>
                        <a:rPr lang="zh-TW" altLang="en-US" sz="1800" i="0" dirty="0" smtClean="0"/>
                        <a:t>：</a:t>
                      </a:r>
                      <a:endParaRPr lang="en-US" altLang="zh-TW" sz="1800" i="0" dirty="0" smtClean="0"/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患者分別住在康美樓不同樓層的</a:t>
                      </a:r>
                      <a:r>
                        <a:rPr lang="en-US" altLang="zh-TW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07</a:t>
                      </a: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單位</a:t>
                      </a:r>
                      <a:endParaRPr lang="zh-TW" altLang="zh-HK" sz="1800" i="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i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46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982133" y="541147"/>
            <a:ext cx="7704667" cy="1295399"/>
          </a:xfrm>
        </p:spPr>
        <p:txBody>
          <a:bodyPr/>
          <a:lstStyle/>
          <a:p>
            <a:pPr algn="l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提出假說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132" y="1541402"/>
            <a:ext cx="7918027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康</a:t>
            </a:r>
            <a:r>
              <a:rPr lang="zh-TW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美樓一確診單位排氣管截斷</a:t>
            </a:r>
          </a:p>
          <a:p>
            <a:pPr hangingPunct="0">
              <a:spcAft>
                <a:spcPts val="0"/>
              </a:spcAft>
            </a:pPr>
            <a:r>
              <a:rPr lang="en-US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zh-TW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年</a:t>
            </a:r>
            <a:r>
              <a:rPr lang="en-US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月</a:t>
            </a:r>
            <a:r>
              <a:rPr lang="en-US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日</a:t>
            </a:r>
            <a:r>
              <a:rPr lang="zh-TW" altLang="en-US" sz="1400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（</a:t>
            </a:r>
            <a:r>
              <a:rPr lang="zh-TW" altLang="en-US" sz="1400" dirty="0">
                <a:latin typeface="Helvetica" panose="020B0604020202020204" pitchFamily="34" charset="0"/>
              </a:rPr>
              <a:t>節錄自香港政府新聞網</a:t>
            </a:r>
            <a:r>
              <a:rPr lang="zh-TW" altLang="en-US" sz="1400" dirty="0" smtClean="0">
                <a:latin typeface="Helvetica" panose="020B0604020202020204" pitchFamily="34" charset="0"/>
              </a:rPr>
              <a:t>）</a:t>
            </a:r>
            <a:endParaRPr lang="en-US" altLang="zh-TW" sz="1400" dirty="0" smtClean="0">
              <a:latin typeface="Helvetica" panose="020B0604020202020204" pitchFamily="34" charset="0"/>
            </a:endParaRPr>
          </a:p>
          <a:p>
            <a:pPr hangingPunct="0">
              <a:spcAft>
                <a:spcPts val="0"/>
              </a:spcAft>
            </a:pPr>
            <a:endParaRPr lang="zh-TW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青衣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長康邨康美樓出現新型冠狀病毒確診個案的低樓層單位，坐廁曾作改裝、排氣管截斷，不排除污水系統中有氣體透過並非完全密封的排氣管排入單位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strike="sngStrike" kern="100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該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低樓層單位的坐廁原應與污水渠排氣管接駁，但住戶或在裝修單位時把坐廁更換，並將排氣管截斷。然而，用於密封截斷位置的物料較為鬆散，如此或令污水系統中氣體可排入單位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/>
            <a:r>
              <a:rPr lang="en-US" altLang="zh-TW" sz="1600" u="sng" kern="100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zh-TW" sz="1600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altLang="zh-TW" sz="1600" u="sng" kern="100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www.news.gov.hk/chi/2020/02/20200211/20200211_174247_831.html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8046" y="51477"/>
            <a:ext cx="1773830" cy="712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b="1" dirty="0" smtClean="0"/>
              <a:t>活動二</a:t>
            </a:r>
            <a:endParaRPr lang="zh-TW" altLang="en-US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48465"/>
              </p:ext>
            </p:extLst>
          </p:nvPr>
        </p:nvGraphicFramePr>
        <p:xfrm>
          <a:off x="982133" y="4856407"/>
          <a:ext cx="7918026" cy="17098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918026">
                  <a:extLst>
                    <a:ext uri="{9D8B030D-6E8A-4147-A177-3AD203B41FA5}">
                      <a16:colId xmlns:a16="http://schemas.microsoft.com/office/drawing/2014/main" val="4226037812"/>
                    </a:ext>
                  </a:extLst>
                </a:gridCol>
              </a:tblGrid>
              <a:tr h="8023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根據以上新聞稿資料，就</a:t>
                      </a:r>
                      <a:r>
                        <a:rPr lang="zh-TW" altLang="en-US" sz="1800" b="1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en-US" altLang="zh-TW" sz="1800" b="1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zh-TW" altLang="en-US" sz="1800" b="1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冠狀病毒病」病毒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在康美樓不同樓層傳播，</a:t>
                      </a:r>
                      <a:r>
                        <a:rPr lang="zh-TW" altLang="en-US" sz="1800" b="1" u="sng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提出</a:t>
                      </a:r>
                      <a:r>
                        <a:rPr lang="zh-TW" altLang="en-US" sz="1800" b="1" u="sng" dirty="0" smtClean="0">
                          <a:solidFill>
                            <a:schemeClr val="tx1"/>
                          </a:solidFill>
                        </a:rPr>
                        <a:t>假說</a:t>
                      </a:r>
                      <a:r>
                        <a:rPr lang="zh-TW" altLang="en-US" sz="1800" b="1" u="none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zh-TW" altLang="en-US" sz="1800" b="1" u="none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807110"/>
                  </a:ext>
                </a:extLst>
              </a:tr>
              <a:tr h="9074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u="sng" dirty="0" smtClean="0"/>
                        <a:t>假說</a:t>
                      </a:r>
                      <a:r>
                        <a:rPr lang="zh-TW" altLang="en-US" sz="1800" dirty="0" smtClean="0"/>
                        <a:t>：</a:t>
                      </a:r>
                      <a:endParaRPr lang="en-US" altLang="zh-TW" sz="1800" dirty="0" smtClean="0"/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病毒透過污水渠排氣管傳播</a:t>
                      </a:r>
                      <a:endParaRPr lang="zh-TW" sz="180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46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7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2134" y="1204867"/>
            <a:ext cx="8012640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衞生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防護中心續跟進康美樓住戶情況</a:t>
            </a:r>
            <a:r>
              <a:rPr lang="en-US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年</a:t>
            </a:r>
            <a:r>
              <a:rPr lang="en-US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月</a:t>
            </a:r>
            <a:r>
              <a:rPr lang="en-US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日</a:t>
            </a:r>
            <a:r>
              <a:rPr lang="zh-TW" altLang="en-US" sz="1400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（節錄自香港政府新聞網）</a:t>
            </a:r>
            <a:endParaRPr lang="en-US" altLang="zh-TW" sz="1400" dirty="0" smtClean="0">
              <a:solidFill>
                <a:srgbClr val="282828"/>
              </a:solidFill>
              <a:latin typeface="Helvetica" panose="020B0604020202020204" pitchFamily="34" charset="0"/>
            </a:endParaRPr>
          </a:p>
          <a:p>
            <a:endParaRPr lang="en-US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青衣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長康邨康美樓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個樓層有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號單位，其中兩層屬第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宗和第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宗新型冠狀病毒感染確診個案的居所，兩名病人已入院，其緊密接觸者則已進入檢疫中心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康美樓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有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個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號單位住戶已進入檢疫中心，而衞生防護中心人員進行醫學監察和了解整體情況後，發現其中三戶共四人出現症狀，他們分別進入瑪嘉烈醫院、屯門醫院和威爾斯親王醫院接受測試、隔離和治療。</a:t>
            </a:r>
          </a:p>
          <a:p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至於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餘下九個單位住戶，</a:t>
            </a:r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防護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中心會繼續跟進，並已設立熱線供居民查詢。食物環境衞生署和房屋署會為大廈進行徹底清潔和消毒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TW" sz="1600" u="sng" kern="100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https://www.news.gov.hk/chi/2020/02/20200211/20200211_104259_726.html</a:t>
            </a:r>
            <a:endParaRPr lang="zh-TW" altLang="zh-TW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38046" y="51477"/>
            <a:ext cx="1773830" cy="712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b="1" dirty="0" smtClean="0"/>
              <a:t>活動二</a:t>
            </a:r>
            <a:endParaRPr lang="zh-TW" altLang="en-US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55887"/>
              </p:ext>
            </p:extLst>
          </p:nvPr>
        </p:nvGraphicFramePr>
        <p:xfrm>
          <a:off x="982133" y="5024617"/>
          <a:ext cx="8012641" cy="9755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012641">
                  <a:extLst>
                    <a:ext uri="{9D8B030D-6E8A-4147-A177-3AD203B41FA5}">
                      <a16:colId xmlns:a16="http://schemas.microsoft.com/office/drawing/2014/main" val="4226037812"/>
                    </a:ext>
                  </a:extLst>
                </a:gridCol>
              </a:tblGrid>
              <a:tr h="9755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根據以上新聞稿資料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altLang="en-US" sz="1800" b="1" u="none" dirty="0" smtClean="0"/>
                        <a:t>指出政府對康美樓的即時跟進安排</a:t>
                      </a:r>
                      <a:r>
                        <a:rPr lang="zh-TW" altLang="en-US" sz="1800" u="none" dirty="0" smtClean="0"/>
                        <a:t>：</a:t>
                      </a:r>
                      <a:endParaRPr lang="en-US" altLang="zh-TW" sz="1800" u="none" dirty="0" smtClean="0"/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安排</a:t>
                      </a:r>
                      <a:r>
                        <a:rPr lang="en-US" altLang="zh-TW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07</a:t>
                      </a: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號單位住戶進入檢疫中心</a:t>
                      </a:r>
                      <a:endParaRPr lang="en-US" altLang="zh-TW" sz="1800" i="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為大廈進行徹底清潔和消毒</a:t>
                      </a:r>
                      <a:endParaRPr lang="zh-TW" sz="180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807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4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31899"/>
          </a:xfrm>
        </p:spPr>
        <p:txBody>
          <a:bodyPr>
            <a:normAutofit/>
          </a:bodyPr>
          <a:lstStyle/>
          <a:p>
            <a:pPr marL="0" indent="0" algn="l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驗證假說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2133" y="1448711"/>
            <a:ext cx="8012641" cy="28315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康美樓個案非淘大沙士翻版</a:t>
            </a:r>
          </a:p>
          <a:p>
            <a:pPr>
              <a:spcAft>
                <a:spcPts val="0"/>
              </a:spcAft>
            </a:pPr>
            <a:r>
              <a:rPr lang="en-US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年</a:t>
            </a:r>
            <a:r>
              <a:rPr lang="en-US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月</a:t>
            </a:r>
            <a:r>
              <a:rPr lang="en-US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日</a:t>
            </a:r>
            <a:r>
              <a:rPr lang="zh-TW" altLang="en-US" sz="1400" dirty="0" smtClean="0">
                <a:latin typeface="Helvetica" panose="020B0604020202020204" pitchFamily="34" charset="0"/>
              </a:rPr>
              <a:t>（節錄自香港政府新聞網）</a:t>
            </a:r>
            <a:endParaRPr lang="en-US" altLang="zh-TW" sz="1400" dirty="0" smtClean="0">
              <a:latin typeface="Helvetica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zh-TW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康美樓兩宗個案患者居於不同樓層的</a:t>
            </a:r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單位，受感染原因未明，現階段不能排除經接觸、非直接接觸、飛沫或空氣傳染等任何可能性。</a:t>
            </a:r>
            <a:endParaRPr lang="en-US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未知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單位其他住戶的廁所有否相同問題，屋宇署的工程師會進行勘察。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暫時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來說，大廈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型隔氣管設計良好，甚至較很多私人樓宇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好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，因此一定不是非典型肺炎在淘大花園沙士爆發的情況</a:t>
            </a:r>
            <a:r>
              <a:rPr lang="zh-TW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zh-TW" sz="1400" kern="100" dirty="0">
              <a:latin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en-US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zh-TW" sz="1600" kern="100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altLang="zh-TW" sz="1600" kern="1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www.news.gov.hk/chi/2020/02/20200211/20200211_174122_576.html</a:t>
            </a:r>
            <a:endParaRPr lang="en-US" altLang="zh-TW" sz="16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38046" y="51477"/>
            <a:ext cx="1773830" cy="712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b="1" dirty="0" smtClean="0"/>
              <a:t>活動二</a:t>
            </a:r>
            <a:endParaRPr lang="zh-TW" altLang="en-US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11306"/>
              </p:ext>
            </p:extLst>
          </p:nvPr>
        </p:nvGraphicFramePr>
        <p:xfrm>
          <a:off x="982133" y="4519512"/>
          <a:ext cx="8012641" cy="8833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012641">
                  <a:extLst>
                    <a:ext uri="{9D8B030D-6E8A-4147-A177-3AD203B41FA5}">
                      <a16:colId xmlns:a16="http://schemas.microsoft.com/office/drawing/2014/main" val="4226037812"/>
                    </a:ext>
                  </a:extLst>
                </a:gridCol>
              </a:tblGrid>
              <a:tr h="8833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提出驗證假說（病毒透過污水渠排氣管傳播）的方法：</a:t>
                      </a:r>
                      <a:endParaRPr lang="en-US" altLang="zh-TW" sz="1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檢查青衣長康邨康美樓所有</a:t>
                      </a:r>
                      <a:r>
                        <a:rPr lang="en-US" altLang="zh-TW" sz="1800" b="0" i="0" kern="1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b="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07</a:t>
                      </a:r>
                      <a:r>
                        <a:rPr lang="zh-TW" altLang="en-US" sz="1800" b="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單位的排污渠管系統</a:t>
                      </a:r>
                      <a:endParaRPr lang="en-US" altLang="zh-TW" sz="1800" b="0" i="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b="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於各層 </a:t>
                      </a:r>
                      <a:r>
                        <a:rPr lang="en-US" altLang="zh-TW" sz="1800" b="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07</a:t>
                      </a:r>
                      <a:r>
                        <a:rPr lang="zh-TW" altLang="en-US" sz="1800" b="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單位的污水渠排氣管設備採集及化驗環境樣本</a:t>
                      </a:r>
                      <a:endParaRPr lang="en-US" altLang="zh-TW" sz="1800" b="0" i="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807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9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69232" y="345631"/>
            <a:ext cx="4533157" cy="911669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3600" b="1" dirty="0"/>
              <a:t>學習要</a:t>
            </a:r>
            <a:r>
              <a:rPr lang="zh-TW" altLang="en-US" sz="3600" b="1" dirty="0" smtClean="0"/>
              <a:t>點</a:t>
            </a:r>
            <a:endParaRPr 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5978" y="1284806"/>
            <a:ext cx="7979664" cy="5194374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</a:pP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讓學生認識科學家了解疾病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的不同方法，包括臨床醫學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﹑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病理學和流行病學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以「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冠狀病毒病」為例，讓學生了解流行病學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研究對公眾健康的貢獻和重要性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讓學生懂得欣賞和感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恩（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例如：科學家為研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究疾病作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出的努力，醫護人員為對抗疾病的付出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培養學生對社區健康的責任（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例如：在疫情爆發時，注重個人衛生，並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遵守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疫情的相關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規定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5697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046" y="111829"/>
            <a:ext cx="1773830" cy="81144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zh-TW" altLang="en-US" sz="3200" b="1" dirty="0" smtClean="0"/>
              <a:t>活動二</a:t>
            </a:r>
            <a:endParaRPr lang="zh-TW" alt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981" y="816502"/>
            <a:ext cx="7704667" cy="980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HK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zh-HK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析</a:t>
            </a:r>
            <a:r>
              <a:rPr lang="zh-HK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數據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247" y="1702517"/>
            <a:ext cx="3963673" cy="38472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房署完成康美樓所有</a:t>
            </a: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A07</a:t>
            </a:r>
            <a:r>
              <a:rPr lang="zh-TW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室排污渠管</a:t>
            </a:r>
            <a:r>
              <a:rPr lang="zh-TW" altLang="en-US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檢查</a:t>
            </a:r>
            <a:endParaRPr lang="en-US" altLang="zh-TW" b="1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年</a:t>
            </a: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月</a:t>
            </a:r>
            <a:r>
              <a:rPr lang="en-US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zh-TW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日</a:t>
            </a:r>
            <a:r>
              <a:rPr lang="zh-TW" altLang="en-US" sz="1400" dirty="0" smtClean="0">
                <a:latin typeface="Helvetica" panose="020B0604020202020204" pitchFamily="34" charset="0"/>
              </a:rPr>
              <a:t>（</a:t>
            </a:r>
            <a:r>
              <a:rPr lang="zh-TW" altLang="en-US" sz="1400" dirty="0">
                <a:latin typeface="Helvetica" panose="020B0604020202020204" pitchFamily="34" charset="0"/>
              </a:rPr>
              <a:t>節錄自香港政府新聞公報</a:t>
            </a:r>
            <a:r>
              <a:rPr lang="zh-TW" altLang="en-US" sz="1400" dirty="0" smtClean="0">
                <a:latin typeface="Helvetica" panose="020B0604020202020204" pitchFamily="34" charset="0"/>
              </a:rPr>
              <a:t>）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房屋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署技術人員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在過去三天詳細檢查青衣長康邨康美樓所有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A07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單位的排污渠管系統，並已完成有關檢查，結果顯示該些單位的排污渠管系統除了有輕微的缺損外，情況大致正常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三十四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伙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A07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單位中，二十五伙的排氣管接駁正常；而其餘九個單位則發現當中的排氣管被移除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</a:p>
          <a:p>
            <a:pPr>
              <a:spcAft>
                <a:spcPts val="0"/>
              </a:spcAft>
            </a:pPr>
            <a:r>
              <a:rPr lang="en-US" altLang="zh-TW" sz="1400" u="sng" kern="1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zh-TW" sz="1400" u="sng" kern="100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altLang="zh-TW" sz="1400" u="sng" kern="1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www.info.gov.hk/gia/general/202002/14/P2020021400881.htm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7315" y="1699076"/>
            <a:ext cx="4265085" cy="2462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康美樓逾百人檢疫當中</a:t>
            </a: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zh-TW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人曾</a:t>
            </a:r>
            <a:r>
              <a:rPr lang="zh-TW" altLang="en-US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不適</a:t>
            </a:r>
            <a:endParaRPr lang="en-US" altLang="zh-TW" b="1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全部</a:t>
            </a:r>
            <a:r>
              <a:rPr lang="zh-TW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測試結果呈</a:t>
            </a:r>
            <a:r>
              <a:rPr lang="zh-TW" altLang="en-US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陰性</a:t>
            </a:r>
            <a:endParaRPr lang="en-US" altLang="zh-TW" b="1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年</a:t>
            </a:r>
            <a:r>
              <a:rPr lang="en-US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TW" altLang="zh-TW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月</a:t>
            </a:r>
            <a:r>
              <a:rPr lang="en-US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zh-TW" altLang="zh-TW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日</a:t>
            </a:r>
            <a:r>
              <a:rPr lang="zh-TW" altLang="en-US" sz="1400" dirty="0" smtClean="0">
                <a:latin typeface="Helvetica" panose="020B0604020202020204" pitchFamily="34" charset="0"/>
              </a:rPr>
              <a:t>（</a:t>
            </a:r>
            <a:r>
              <a:rPr lang="zh-TW" altLang="en-US" sz="1400" dirty="0">
                <a:latin typeface="Helvetica" panose="020B0604020202020204" pitchFamily="34" charset="0"/>
              </a:rPr>
              <a:t>節錄自香港電台即時新聞）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至於康美樓的環境樣本，衞生防護中心說，當局取排氣口的接駁位及打開沙井蓋取樣本，所有結果是陰性</a:t>
            </a:r>
            <a:r>
              <a:rPr lang="zh-TW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400" u="sng" kern="1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zh-TW" sz="1400" u="sng" kern="100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altLang="zh-TW" sz="1400" u="sng" kern="1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news.rthk.hk/rthk/ch/component/k2/1508365-20200213.htm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508671"/>
              </p:ext>
            </p:extLst>
          </p:nvPr>
        </p:nvGraphicFramePr>
        <p:xfrm>
          <a:off x="738956" y="5606249"/>
          <a:ext cx="8303444" cy="11517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303444">
                  <a:extLst>
                    <a:ext uri="{9D8B030D-6E8A-4147-A177-3AD203B41FA5}">
                      <a16:colId xmlns:a16="http://schemas.microsoft.com/office/drawing/2014/main" val="4226037812"/>
                    </a:ext>
                  </a:extLst>
                </a:gridCol>
              </a:tblGrid>
              <a:tr h="359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1" u="none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根據以上新聞稿資料，康美樓所有環境樣本對病毒</a:t>
                      </a:r>
                      <a:r>
                        <a:rPr lang="zh-TW" altLang="en-US" sz="1800" b="1" i="0" u="none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呈 </a:t>
                      </a:r>
                      <a:r>
                        <a:rPr lang="zh-TW" altLang="en-US" sz="1800" b="1" i="0" u="sng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＿陰性＿</a:t>
                      </a:r>
                      <a:r>
                        <a:rPr lang="zh-TW" altLang="en-US" sz="1800" b="0" i="0" u="none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1800" b="1" u="none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反應。</a:t>
                      </a:r>
                      <a:endParaRPr lang="en-US" altLang="zh-TW" sz="1800" b="1" u="none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807110"/>
                  </a:ext>
                </a:extLst>
              </a:tr>
              <a:tr h="7918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u="none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承上題，你所提出的假說（第２部分）成立嗎？</a:t>
                      </a:r>
                      <a:endParaRPr lang="en-US" altLang="zh-TW" sz="1800" i="1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未有證據顯示假說成立</a:t>
                      </a:r>
                      <a:endParaRPr lang="zh-TW" sz="180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46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0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26820" y="255941"/>
            <a:ext cx="2534951" cy="712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800" b="1" dirty="0" smtClean="0"/>
              <a:t>活動二 ：小結</a:t>
            </a:r>
            <a:endParaRPr lang="zh-TW" alt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055223" y="6038260"/>
            <a:ext cx="66707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（政</a:t>
            </a:r>
            <a:r>
              <a:rPr lang="zh-TW" altLang="en-US" dirty="0">
                <a:solidFill>
                  <a:srgbClr val="282828"/>
                </a:solidFill>
                <a:latin typeface="Helvetica" panose="020B0604020202020204" pitchFamily="34" charset="0"/>
              </a:rPr>
              <a:t>府新聞</a:t>
            </a:r>
            <a:r>
              <a:rPr lang="zh-TW" altLang="en-US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網</a:t>
            </a:r>
            <a:r>
              <a:rPr lang="zh-TW" altLang="en-US" dirty="0">
                <a:solidFill>
                  <a:srgbClr val="282828"/>
                </a:solidFill>
                <a:latin typeface="Helvetica" panose="020B0604020202020204" pitchFamily="34" charset="0"/>
              </a:rPr>
              <a:t>相關</a:t>
            </a:r>
            <a:r>
              <a:rPr lang="zh-TW" altLang="en-US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資料）</a:t>
            </a:r>
            <a:endParaRPr lang="en-US" altLang="zh-TW" dirty="0" smtClean="0">
              <a:hlinkClick r:id="rId2"/>
            </a:endParaRPr>
          </a:p>
          <a:p>
            <a:r>
              <a:rPr lang="en-US" altLang="zh-TW" sz="1600" dirty="0" smtClean="0">
                <a:hlinkClick r:id="rId2"/>
              </a:rPr>
              <a:t>https</a:t>
            </a:r>
            <a:r>
              <a:rPr lang="en-US" altLang="zh-TW" sz="1600" dirty="0">
                <a:hlinkClick r:id="rId2"/>
              </a:rPr>
              <a:t>://</a:t>
            </a:r>
            <a:r>
              <a:rPr lang="en-US" altLang="zh-TW" sz="1600" dirty="0" smtClean="0">
                <a:hlinkClick r:id="rId2"/>
              </a:rPr>
              <a:t>www.news.gov.hk/chi/2020/03/20200304/20200304_190249_066.html</a:t>
            </a:r>
            <a:endParaRPr lang="en-US" altLang="zh-TW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36" y="3872003"/>
            <a:ext cx="1905000" cy="190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3014" y="1188064"/>
            <a:ext cx="78221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lang="zh-TW" altLang="zh-TW" sz="2000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截至</a:t>
            </a:r>
            <a:r>
              <a:rPr lang="en-US" altLang="zh-TW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zh-TW" altLang="zh-TW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r>
              <a:rPr lang="en-US" altLang="zh-TW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zh-TW" altLang="zh-TW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月</a:t>
            </a:r>
            <a:r>
              <a:rPr lang="en-US" altLang="zh-TW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zh-TW" altLang="zh-TW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日</a:t>
            </a:r>
            <a:r>
              <a:rPr lang="en-US" altLang="zh-TW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en-US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）衞生署雖然仍未能確定康美樓患者的所有感染源頭，</a:t>
            </a:r>
            <a:r>
              <a:rPr lang="zh-TW" altLang="en-US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但是相關的流行病學研究，提供了重要的資訊</a:t>
            </a:r>
            <a:r>
              <a:rPr lang="zh-TW" altLang="en-US" sz="2000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endParaRPr lang="en-US" altLang="zh-TW" sz="2000" kern="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Hant" sz="20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所有環境樣本呈陰性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A07</a:t>
            </a:r>
            <a:r>
              <a:rPr lang="zh-TW" altLang="en-US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單位全部沒有病徵的住戶均對病毒呈陰性</a:t>
            </a:r>
            <a:r>
              <a:rPr lang="zh-TW" altLang="en-US" sz="2000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反應</a:t>
            </a:r>
            <a:endParaRPr lang="en-US" altLang="zh-CHT" sz="20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zh-TW" altLang="en-US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在以上數據支持下，政府</a:t>
            </a:r>
            <a:r>
              <a:rPr lang="zh-TW" altLang="en-US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作出果斷和合適的應對</a:t>
            </a:r>
            <a:r>
              <a:rPr lang="zh-TW" altLang="en-US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措施，並且於</a:t>
            </a:r>
            <a:r>
              <a:rPr lang="en-US" altLang="zh-TW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HK" altLang="en-US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月</a:t>
            </a:r>
            <a:r>
              <a:rPr lang="en-US" altLang="zh-HK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zh-HK" altLang="en-US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日</a:t>
            </a:r>
            <a:r>
              <a:rPr lang="zh-TW" altLang="en-US" sz="2000" kern="100" dirty="0">
                <a:latin typeface="Calibri" panose="020F0502020204030204" pitchFamily="34" charset="0"/>
                <a:cs typeface="Calibri" panose="020F0502020204030204" pitchFamily="34" charset="0"/>
              </a:rPr>
              <a:t>安排居民返回居所。</a:t>
            </a:r>
            <a:endParaRPr lang="en-US" altLang="zh-TW" sz="20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同心抗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68" y="4157801"/>
            <a:ext cx="5333615" cy="1333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0666" y="114300"/>
            <a:ext cx="7704667" cy="11811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zh-TW" altLang="en-US" sz="3600" b="1" dirty="0" smtClean="0"/>
              <a:t>流</a:t>
            </a:r>
            <a:r>
              <a:rPr lang="zh-TW" altLang="en-US" sz="3600" b="1" dirty="0"/>
              <a:t>行病學研</a:t>
            </a:r>
            <a:r>
              <a:rPr lang="zh-TW" altLang="en-US" sz="3600" b="1" dirty="0" smtClean="0"/>
              <a:t>究對</a:t>
            </a:r>
            <a:r>
              <a:rPr lang="zh-TW" altLang="en-US" sz="3600" b="1" dirty="0"/>
              <a:t>公眾健康</a:t>
            </a:r>
            <a:r>
              <a:rPr lang="zh-TW" altLang="en-US" sz="3600" b="1" dirty="0" smtClean="0"/>
              <a:t>的重</a:t>
            </a:r>
            <a:r>
              <a:rPr lang="zh-TW" altLang="en-US" sz="3600" b="1" dirty="0"/>
              <a:t>要性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1029758" y="774700"/>
            <a:ext cx="7775575" cy="231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b="1" dirty="0" smtClean="0">
              <a:ea typeface="新細明體" panose="02020500000000000000" pitchFamily="18" charset="-120"/>
            </a:endParaRPr>
          </a:p>
          <a:p>
            <a:pPr fontAlgn="t"/>
            <a:r>
              <a:rPr lang="zh-TW" altLang="zh-TW" sz="2800" dirty="0" smtClean="0">
                <a:ea typeface="新細明體" panose="02020500000000000000" pitchFamily="18" charset="-120"/>
              </a:rPr>
              <a:t>流行病學研究有助於</a:t>
            </a:r>
            <a:r>
              <a:rPr lang="zh-TW" altLang="zh-TW" sz="28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建議預防</a:t>
            </a:r>
            <a:r>
              <a:rPr lang="zh-TW" altLang="en-US" sz="2800" dirty="0">
                <a:solidFill>
                  <a:srgbClr val="FF0000"/>
                </a:solidFill>
              </a:rPr>
              <a:t>傳染病</a:t>
            </a:r>
            <a:r>
              <a:rPr lang="zh-TW" altLang="zh-TW" sz="28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的策略</a:t>
            </a:r>
            <a:endParaRPr lang="en-US" altLang="zh-TW" sz="2800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fontAlgn="t"/>
            <a:r>
              <a:rPr lang="zh-TW" altLang="zh-TW" sz="2800" dirty="0" smtClean="0">
                <a:ea typeface="新細明體" panose="02020500000000000000" pitchFamily="18" charset="-120"/>
              </a:rPr>
              <a:t>流行病</a:t>
            </a:r>
            <a:r>
              <a:rPr lang="zh-TW" altLang="zh-TW" sz="2800" dirty="0">
                <a:ea typeface="新細明體" panose="02020500000000000000" pitchFamily="18" charset="-120"/>
              </a:rPr>
              <a:t>學研究</a:t>
            </a:r>
            <a:r>
              <a:rPr lang="zh-TW" altLang="en-US" sz="2800" dirty="0">
                <a:ea typeface="新細明體" panose="02020500000000000000" pitchFamily="18" charset="-120"/>
              </a:rPr>
              <a:t>可用於</a:t>
            </a:r>
            <a:r>
              <a:rPr lang="zh-TW" altLang="zh-TW" sz="2800" dirty="0">
                <a:solidFill>
                  <a:srgbClr val="FF0000"/>
                </a:solidFill>
                <a:ea typeface="新細明體" panose="02020500000000000000" pitchFamily="18" charset="-120"/>
              </a:rPr>
              <a:t>評估預防策略是否有效</a:t>
            </a:r>
            <a:endParaRPr lang="en-US" altLang="zh-TW" sz="2800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marL="0" indent="0" fontAlgn="t">
              <a:buNone/>
            </a:pPr>
            <a:endParaRPr lang="zh-TW" altLang="en-US" sz="2800" dirty="0" smtClean="0">
              <a:ea typeface="新細明體" panose="02020500000000000000" pitchFamily="18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988" y="2501832"/>
            <a:ext cx="3013403" cy="4275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72" y="2501832"/>
            <a:ext cx="2977896" cy="4275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68" y="5547111"/>
            <a:ext cx="1230432" cy="123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91" y="5600641"/>
            <a:ext cx="1176902" cy="11769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43354" y="517777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（海報連結）</a:t>
            </a:r>
            <a:endParaRPr lang="en-US" altLang="zh-TW" dirty="0"/>
          </a:p>
        </p:txBody>
      </p:sp>
      <p:sp>
        <p:nvSpPr>
          <p:cNvPr id="11" name="Rectangle 10"/>
          <p:cNvSpPr/>
          <p:nvPr/>
        </p:nvSpPr>
        <p:spPr>
          <a:xfrm>
            <a:off x="7574340" y="523130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（海報連結）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118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43112" y="-72942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b="1" dirty="0"/>
              <a:t>流行病學研究對公眾健康</a:t>
            </a:r>
            <a:r>
              <a:rPr lang="zh-TW" altLang="en-US" sz="3600" b="1" dirty="0" smtClean="0"/>
              <a:t>的重</a:t>
            </a:r>
            <a:r>
              <a:rPr lang="zh-TW" altLang="en-US" sz="3600" b="1" dirty="0"/>
              <a:t>要性</a:t>
            </a:r>
            <a:endParaRPr lang="en-US" altLang="zh-TW" sz="3600" b="1" dirty="0" smtClean="0">
              <a:ea typeface="新細明體" pitchFamily="18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2484" y="1526066"/>
            <a:ext cx="424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zh-TW" altLang="en-US" sz="2800" dirty="0" smtClean="0"/>
              <a:t>隨著對</a:t>
            </a:r>
            <a:r>
              <a:rPr lang="zh-TW" altLang="en-US" sz="2800" dirty="0"/>
              <a:t>有關疾病的認識加深， </a:t>
            </a:r>
            <a:r>
              <a:rPr lang="zh-TW" altLang="en-US" sz="2800" dirty="0" smtClean="0"/>
              <a:t>政府</a:t>
            </a:r>
            <a:r>
              <a:rPr lang="zh-TW" altLang="en-US" sz="2800" dirty="0" smtClean="0">
                <a:solidFill>
                  <a:srgbClr val="FF0000"/>
                </a:solidFill>
              </a:rPr>
              <a:t>制訂</a:t>
            </a:r>
            <a:r>
              <a:rPr lang="zh-TW" altLang="en-US" sz="2800" dirty="0">
                <a:solidFill>
                  <a:srgbClr val="FF0000"/>
                </a:solidFill>
              </a:rPr>
              <a:t>各種防疫政策及提供相應醫療服務，以維持公眾健康。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67" y="942031"/>
            <a:ext cx="3948466" cy="5633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73" y="3949869"/>
            <a:ext cx="1244939" cy="12449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81912" y="48254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（海報連結）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332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54100" y="307776"/>
            <a:ext cx="7704667" cy="10374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b="1" dirty="0" smtClean="0">
                <a:solidFill>
                  <a:schemeClr val="bg1"/>
                </a:solidFill>
              </a:rPr>
              <a:t>活動三：欣賞和感激</a:t>
            </a:r>
            <a:r>
              <a:rPr lang="zh-TW" altLang="en-US" b="1" dirty="0">
                <a:solidFill>
                  <a:schemeClr val="bg1"/>
                </a:solidFill>
              </a:rPr>
              <a:t>社會不同持份者在抗</a:t>
            </a:r>
            <a:r>
              <a:rPr lang="zh-TW" altLang="en-US" b="1" dirty="0" smtClean="0">
                <a:solidFill>
                  <a:schemeClr val="bg1"/>
                </a:solidFill>
              </a:rPr>
              <a:t>疫的貢獻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271" y="1562099"/>
            <a:ext cx="2693195" cy="38191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37300" y="5650708"/>
            <a:ext cx="2912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（圖片來源：香</a:t>
            </a:r>
            <a:r>
              <a:rPr lang="zh-TW" altLang="en-US" sz="14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港特別行政區政府同心抗疫專</a:t>
            </a:r>
            <a:r>
              <a:rPr lang="zh-TW" altLang="en-US" sz="1400" dirty="0" smtClean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頁）</a:t>
            </a:r>
            <a:endParaRPr lang="en-US" altLang="zh-TW" sz="2000" dirty="0" smtClean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TW" sz="1400" dirty="0" smtClean="0">
                <a:hlinkClick r:id="rId3"/>
              </a:rPr>
              <a:t>https</a:t>
            </a:r>
            <a:r>
              <a:rPr lang="en-US" altLang="zh-TW" sz="1400" dirty="0">
                <a:hlinkClick r:id="rId3"/>
              </a:rPr>
              <a:t>://</a:t>
            </a:r>
            <a:r>
              <a:rPr lang="en-US" altLang="zh-TW" sz="1400" dirty="0" smtClean="0">
                <a:hlinkClick r:id="rId3"/>
              </a:rPr>
              <a:t>www.coronavirus.gov.hk/pdf/fund/CE-Measure-12.pdf</a:t>
            </a:r>
            <a:endParaRPr lang="en-US" altLang="zh-TW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689065" y="3346220"/>
            <a:ext cx="421736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（</a:t>
            </a:r>
            <a:r>
              <a:rPr lang="zh-TW" altLang="en-US" b="1" dirty="0" smtClean="0"/>
              <a:t>片</a:t>
            </a:r>
            <a:r>
              <a:rPr lang="zh-TW" altLang="en-US" b="1" dirty="0"/>
              <a:t>段一：堅守信念 同心抗疫）</a:t>
            </a:r>
            <a:r>
              <a:rPr lang="en-US" altLang="zh-TW" sz="1600" dirty="0" smtClean="0">
                <a:hlinkClick r:id="rId4"/>
              </a:rPr>
              <a:t>https</a:t>
            </a:r>
            <a:r>
              <a:rPr lang="en-US" altLang="zh-TW" sz="1600" dirty="0">
                <a:hlinkClick r:id="rId4"/>
              </a:rPr>
              <a:t>://</a:t>
            </a:r>
            <a:r>
              <a:rPr lang="en-US" altLang="zh-TW" sz="1600" dirty="0" smtClean="0">
                <a:hlinkClick r:id="rId4"/>
              </a:rPr>
              <a:t>www.youtube.com/watch?v=za9Mbl_ZDTE&amp;list=PL1188A9802575C33F&amp;index=15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en-US" altLang="zh-TW" dirty="0"/>
          </a:p>
          <a:p>
            <a:r>
              <a:rPr lang="zh-TW" altLang="en-US" b="1" dirty="0"/>
              <a:t>（片</a:t>
            </a:r>
            <a:r>
              <a:rPr lang="zh-TW" altLang="en-US" b="1" dirty="0" smtClean="0"/>
              <a:t>段二：</a:t>
            </a:r>
            <a:r>
              <a:rPr lang="zh-TW" altLang="en-US" b="1" dirty="0"/>
              <a:t>感謝每一位為抗疫努力的</a:t>
            </a:r>
            <a:r>
              <a:rPr lang="zh-TW" altLang="en-US" b="1" dirty="0" smtClean="0"/>
              <a:t>人）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sz="1600" dirty="0">
                <a:hlinkClick r:id="rId5"/>
              </a:rPr>
              <a:t>https://www.youtube.com/watch?v=d_U-hklPhEQ&amp;list=PL1188A9802575C33F&amp;index=11</a:t>
            </a:r>
            <a:r>
              <a:rPr lang="en-US" altLang="zh-TW" sz="1600" dirty="0"/>
              <a:t> </a:t>
            </a:r>
            <a:endParaRPr lang="zh-TW" alt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939513" y="1412957"/>
            <a:ext cx="523656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活動指引：</a:t>
            </a:r>
            <a:endParaRPr lang="en-US" altLang="zh-TW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觀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看片段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認識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不同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持份者在處理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冠狀病毒病的疫情作出的努力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和所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擔當的角色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11" y="3269296"/>
            <a:ext cx="1188478" cy="11884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20900" y="6127761"/>
            <a:ext cx="393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n w="3175" cmpd="sng">
                  <a:noFill/>
                </a:ln>
                <a:solidFill>
                  <a:schemeClr val="tx2"/>
                </a:solidFill>
              </a:rPr>
              <a:t>（影片</a:t>
            </a:r>
            <a:r>
              <a:rPr lang="zh-TW" altLang="en-US" sz="1400" dirty="0">
                <a:ln w="3175" cmpd="sng">
                  <a:noFill/>
                </a:ln>
                <a:solidFill>
                  <a:schemeClr val="tx2"/>
                </a:solidFill>
              </a:rPr>
              <a:t>來源</a:t>
            </a:r>
            <a:r>
              <a:rPr lang="zh-TW" altLang="en-US" sz="1400" dirty="0" smtClean="0">
                <a:ln w="3175" cmpd="sng">
                  <a:noFill/>
                </a:ln>
                <a:solidFill>
                  <a:schemeClr val="tx2"/>
                </a:solidFill>
              </a:rPr>
              <a:t>：政府新聞處短片頻道</a:t>
            </a:r>
            <a:endParaRPr lang="en-US" altLang="zh-TW" sz="1400" dirty="0" smtClean="0">
              <a:ln w="3175" cmpd="sng">
                <a:noFill/>
              </a:ln>
              <a:solidFill>
                <a:schemeClr val="tx2"/>
              </a:solidFill>
            </a:endParaRPr>
          </a:p>
          <a:p>
            <a:r>
              <a:rPr lang="en-US" altLang="zh-TW" sz="1400" dirty="0">
                <a:ln w="3175" cmpd="sng">
                  <a:noFill/>
                </a:ln>
                <a:solidFill>
                  <a:schemeClr val="tx2"/>
                </a:solidFill>
              </a:rPr>
              <a:t>https://</a:t>
            </a:r>
            <a:r>
              <a:rPr lang="en-US" altLang="zh-TW" sz="1400" dirty="0" smtClean="0">
                <a:ln w="3175" cmpd="sng">
                  <a:noFill/>
                </a:ln>
                <a:solidFill>
                  <a:schemeClr val="tx2"/>
                </a:solidFill>
              </a:rPr>
              <a:t>www.youtube.com/user/isdgovhk</a:t>
            </a:r>
            <a:r>
              <a:rPr lang="zh-TW" altLang="en-US" sz="1400" dirty="0" smtClean="0">
                <a:ln w="3175" cmpd="sng">
                  <a:noFill/>
                </a:ln>
                <a:solidFill>
                  <a:schemeClr val="tx2"/>
                </a:solidFill>
              </a:rPr>
              <a:t>）</a:t>
            </a:r>
            <a:endParaRPr lang="en-US" altLang="zh-TW" sz="2000" dirty="0">
              <a:ln w="3175" cmpd="sng">
                <a:noFill/>
              </a:ln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19" y="4647793"/>
            <a:ext cx="1185381" cy="11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895303"/>
              </p:ext>
            </p:extLst>
          </p:nvPr>
        </p:nvGraphicFramePr>
        <p:xfrm>
          <a:off x="747693" y="1008184"/>
          <a:ext cx="8104207" cy="4382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8159">
                  <a:extLst>
                    <a:ext uri="{9D8B030D-6E8A-4147-A177-3AD203B41FA5}">
                      <a16:colId xmlns:a16="http://schemas.microsoft.com/office/drawing/2014/main" val="3793106838"/>
                    </a:ext>
                  </a:extLst>
                </a:gridCol>
                <a:gridCol w="6036048">
                  <a:extLst>
                    <a:ext uri="{9D8B030D-6E8A-4147-A177-3AD203B41FA5}">
                      <a16:colId xmlns:a16="http://schemas.microsoft.com/office/drawing/2014/main" val="3663464360"/>
                    </a:ext>
                  </a:extLst>
                </a:gridCol>
              </a:tblGrid>
              <a:tr h="291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身</a:t>
                      </a:r>
                      <a:r>
                        <a:rPr lang="zh-TW" sz="2400" kern="100" dirty="0" smtClean="0">
                          <a:effectLst/>
                        </a:rPr>
                        <a:t>份</a:t>
                      </a:r>
                      <a:r>
                        <a:rPr lang="zh-TW" altLang="en-US" sz="2400" kern="100" dirty="0" smtClean="0">
                          <a:effectLst/>
                        </a:rPr>
                        <a:t>／持份者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400" kern="100" dirty="0">
                          <a:effectLst/>
                        </a:rPr>
                        <a:t>擔當的角色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636258"/>
                  </a:ext>
                </a:extLst>
              </a:tr>
              <a:tr h="1215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1600" kern="100" dirty="0">
                          <a:effectLst/>
                        </a:rPr>
                        <a:t>香港特</a:t>
                      </a:r>
                      <a:r>
                        <a:rPr lang="zh-TW" sz="1600" kern="100" dirty="0">
                          <a:effectLst/>
                        </a:rPr>
                        <a:t>別</a:t>
                      </a:r>
                      <a:r>
                        <a:rPr lang="zh-HK" sz="1600" kern="100" dirty="0">
                          <a:effectLst/>
                        </a:rPr>
                        <a:t>行政區政府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i="1" kern="100" dirty="0">
                          <a:solidFill>
                            <a:srgbClr val="FF0000"/>
                          </a:solidFill>
                          <a:effectLst/>
                        </a:rPr>
                        <a:t>實施</a:t>
                      </a:r>
                      <a:r>
                        <a:rPr lang="zh-HK" sz="1600" i="1" kern="100" dirty="0">
                          <a:solidFill>
                            <a:srgbClr val="FF0000"/>
                          </a:solidFill>
                          <a:effectLst/>
                        </a:rPr>
                        <a:t>各</a:t>
                      </a:r>
                      <a:r>
                        <a:rPr lang="zh-HK" sz="1600" i="1" kern="100" dirty="0" smtClean="0">
                          <a:solidFill>
                            <a:srgbClr val="FF0000"/>
                          </a:solidFill>
                          <a:effectLst/>
                        </a:rPr>
                        <a:t>項</a:t>
                      </a:r>
                      <a:r>
                        <a:rPr lang="zh-TW" altLang="en-US" sz="1600" i="1" kern="100" dirty="0" smtClean="0">
                          <a:solidFill>
                            <a:srgbClr val="FF0000"/>
                          </a:solidFill>
                          <a:effectLst/>
                        </a:rPr>
                        <a:t>防疫</a:t>
                      </a:r>
                      <a:r>
                        <a:rPr lang="zh-TW" sz="1600" i="1" kern="100" dirty="0" smtClean="0">
                          <a:solidFill>
                            <a:srgbClr val="FF0000"/>
                          </a:solidFill>
                          <a:effectLst/>
                        </a:rPr>
                        <a:t>政</a:t>
                      </a:r>
                      <a:r>
                        <a:rPr lang="zh-TW" sz="1600" i="1" kern="100" dirty="0">
                          <a:solidFill>
                            <a:srgbClr val="FF0000"/>
                          </a:solidFill>
                          <a:effectLst/>
                        </a:rPr>
                        <a:t>策和措</a:t>
                      </a:r>
                      <a:r>
                        <a:rPr lang="zh-TW" sz="1600" i="1" kern="100" dirty="0" smtClean="0">
                          <a:solidFill>
                            <a:srgbClr val="FF0000"/>
                          </a:solidFill>
                          <a:effectLst/>
                        </a:rPr>
                        <a:t>施及</a:t>
                      </a:r>
                      <a:r>
                        <a:rPr lang="zh-TW" sz="1600" i="1" kern="100" dirty="0">
                          <a:solidFill>
                            <a:srgbClr val="FF0000"/>
                          </a:solidFill>
                          <a:effectLst/>
                        </a:rPr>
                        <a:t>協助有需要的人士，</a:t>
                      </a:r>
                      <a:r>
                        <a:rPr lang="zh-HK" sz="1600" i="1" kern="100" dirty="0">
                          <a:solidFill>
                            <a:srgbClr val="FF0000"/>
                          </a:solidFill>
                          <a:effectLst/>
                        </a:rPr>
                        <a:t>如</a:t>
                      </a:r>
                      <a:r>
                        <a:rPr lang="zh-TW" sz="1600" i="1" kern="100" dirty="0">
                          <a:solidFill>
                            <a:srgbClr val="FF0000"/>
                          </a:solidFill>
                          <a:effectLst/>
                        </a:rPr>
                        <a:t>安排專機接載居民返港</a:t>
                      </a:r>
                      <a:r>
                        <a:rPr lang="zh-HK" sz="1600" i="1" kern="100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zh-TW" sz="1600" i="1" kern="100" dirty="0">
                          <a:solidFill>
                            <a:srgbClr val="FF0000"/>
                          </a:solidFill>
                          <a:effectLst/>
                        </a:rPr>
                        <a:t>訂立減少聚集新規定</a:t>
                      </a:r>
                      <a:r>
                        <a:rPr lang="zh-HK" sz="1600" i="1" kern="100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zh-TW" sz="1600" i="1" kern="100" dirty="0">
                          <a:solidFill>
                            <a:srgbClr val="FF0000"/>
                          </a:solidFill>
                          <a:effectLst/>
                        </a:rPr>
                        <a:t>設立防疫抗疫基金資助計劃</a:t>
                      </a:r>
                      <a:r>
                        <a:rPr lang="zh-HK" sz="1600" i="1" kern="100" dirty="0">
                          <a:solidFill>
                            <a:srgbClr val="FF0000"/>
                          </a:solidFill>
                          <a:effectLst/>
                        </a:rPr>
                        <a:t>、</a:t>
                      </a:r>
                      <a:r>
                        <a:rPr lang="zh-TW" sz="1600" i="1" kern="100" dirty="0">
                          <a:solidFill>
                            <a:srgbClr val="FF0000"/>
                          </a:solidFill>
                          <a:effectLst/>
                        </a:rPr>
                        <a:t>推行本地口罩生產資助計</a:t>
                      </a:r>
                      <a:r>
                        <a:rPr lang="zh-TW" sz="1600" i="1" kern="100" dirty="0" smtClean="0">
                          <a:solidFill>
                            <a:srgbClr val="FF0000"/>
                          </a:solidFill>
                          <a:effectLst/>
                        </a:rPr>
                        <a:t>劃</a:t>
                      </a:r>
                      <a:r>
                        <a:rPr lang="zh-HK" sz="1600" i="1" kern="100" dirty="0" smtClean="0">
                          <a:solidFill>
                            <a:srgbClr val="FF0000"/>
                          </a:solidFill>
                          <a:effectLst/>
                        </a:rPr>
                        <a:t>等</a:t>
                      </a:r>
                      <a:r>
                        <a:rPr lang="zh-TW" sz="1600" i="1" kern="100" dirty="0" smtClean="0">
                          <a:solidFill>
                            <a:srgbClr val="FF0000"/>
                          </a:solidFill>
                          <a:effectLst/>
                        </a:rPr>
                        <a:t>。</a:t>
                      </a:r>
                      <a:endParaRPr lang="zh-TW" sz="1600" i="1" kern="1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8164962"/>
                  </a:ext>
                </a:extLst>
              </a:tr>
              <a:tr h="291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醫護人員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600" i="1" kern="100" dirty="0">
                          <a:solidFill>
                            <a:srgbClr val="FF0000"/>
                          </a:solidFill>
                          <a:effectLst/>
                        </a:rPr>
                        <a:t>救治感染</a:t>
                      </a:r>
                      <a:r>
                        <a:rPr lang="en-US" sz="1600" i="1" kern="100" dirty="0">
                          <a:solidFill>
                            <a:srgbClr val="FF0000"/>
                          </a:solidFill>
                          <a:effectLst/>
                        </a:rPr>
                        <a:t>2019</a:t>
                      </a:r>
                      <a:r>
                        <a:rPr lang="zh-TW" sz="1600" i="1" kern="100" dirty="0">
                          <a:solidFill>
                            <a:srgbClr val="FF0000"/>
                          </a:solidFill>
                          <a:effectLst/>
                        </a:rPr>
                        <a:t>冠狀病毒病的病</a:t>
                      </a:r>
                      <a:r>
                        <a:rPr lang="zh-TW" sz="1600" i="1" kern="100" dirty="0" smtClean="0">
                          <a:solidFill>
                            <a:srgbClr val="FF0000"/>
                          </a:solidFill>
                          <a:effectLst/>
                        </a:rPr>
                        <a:t>人</a:t>
                      </a:r>
                      <a:r>
                        <a:rPr lang="zh-TW" altLang="zh-TW" sz="1600" i="1" kern="100" dirty="0" smtClean="0">
                          <a:solidFill>
                            <a:srgbClr val="FF0000"/>
                          </a:solidFill>
                          <a:effectLst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3342948"/>
                  </a:ext>
                </a:extLst>
              </a:tr>
              <a:tr h="729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食物環境衞生署工人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600" i="1" kern="100" dirty="0">
                          <a:solidFill>
                            <a:srgbClr val="FF0000"/>
                          </a:solidFill>
                          <a:effectLst/>
                        </a:rPr>
                        <a:t>清潔公眾街市、熟食中心、公厠和垃圾收集站</a:t>
                      </a:r>
                      <a:r>
                        <a:rPr lang="zh-TW" sz="1600" i="1" kern="100" dirty="0" smtClean="0">
                          <a:solidFill>
                            <a:srgbClr val="FF0000"/>
                          </a:solidFill>
                          <a:effectLst/>
                        </a:rPr>
                        <a:t>等，</a:t>
                      </a:r>
                      <a:r>
                        <a:rPr lang="zh-TW" sz="1600" i="1" kern="100" dirty="0">
                          <a:solidFill>
                            <a:srgbClr val="FF0000"/>
                          </a:solidFill>
                          <a:effectLst/>
                        </a:rPr>
                        <a:t>以確保環境衞生和避免病毒傳</a:t>
                      </a:r>
                      <a:r>
                        <a:rPr lang="zh-TW" sz="1600" i="1" kern="100" dirty="0" smtClean="0">
                          <a:solidFill>
                            <a:srgbClr val="FF0000"/>
                          </a:solidFill>
                          <a:effectLst/>
                        </a:rPr>
                        <a:t>播</a:t>
                      </a:r>
                      <a:r>
                        <a:rPr lang="zh-TW" altLang="zh-TW" sz="1600" i="1" kern="100" dirty="0" smtClean="0">
                          <a:solidFill>
                            <a:srgbClr val="FF0000"/>
                          </a:solidFill>
                          <a:effectLst/>
                        </a:rPr>
                        <a:t>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6284491"/>
                  </a:ext>
                </a:extLst>
              </a:tr>
              <a:tr h="583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不同機構、義工及團體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i="1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在社區層面推展抗疫工作，群策群力，發揮互助精神。例如向弱勢社群送贈防疫物資、開設生產線生產口罩等。</a:t>
                      </a:r>
                      <a:endParaRPr lang="en-US" altLang="zh-TW" sz="1600" i="1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0763055"/>
                  </a:ext>
                </a:extLst>
              </a:tr>
              <a:tr h="9722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個人</a:t>
                      </a:r>
                      <a:endParaRPr lang="zh-TW" altLang="zh-TW" sz="16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i="1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積極配合政府的防疫措施，保持個人衞生。此外，也不要忽略身邊的人，例如與家人聊天，關心長輩的近況。</a:t>
                      </a:r>
                      <a:endParaRPr lang="en-US" altLang="zh-TW" sz="1600" i="1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048707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294165" y="88901"/>
            <a:ext cx="1628069" cy="8242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800" b="1" dirty="0">
                <a:solidFill>
                  <a:schemeClr val="bg1"/>
                </a:solidFill>
              </a:rPr>
              <a:t>活動三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：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6955" y="46713"/>
            <a:ext cx="5924945" cy="961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 smtClean="0"/>
              <a:t>試根據片段內容，於下表填寫不同持份者在疫情中所擔當的角色</a:t>
            </a:r>
            <a:endParaRPr lang="zh-TW" altLang="zh-TW" dirty="0"/>
          </a:p>
        </p:txBody>
      </p:sp>
      <p:pic>
        <p:nvPicPr>
          <p:cNvPr id="7" name="Picture 2" descr="同心抗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34" y="5443545"/>
            <a:ext cx="5168900" cy="1292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/>
          <p:nvPr/>
        </p:nvSpPr>
        <p:spPr>
          <a:xfrm>
            <a:off x="7167168" y="5720107"/>
            <a:ext cx="1919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（圖片來源：香</a:t>
            </a:r>
            <a:r>
              <a:rPr lang="zh-TW" altLang="en-US" sz="12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港特別行政區政府同心抗疫專</a:t>
            </a:r>
            <a:r>
              <a:rPr lang="zh-TW" altLang="en-US" sz="1200" dirty="0" smtClean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頁）</a:t>
            </a:r>
            <a:endParaRPr lang="en-US" altLang="zh-TW" sz="1200" dirty="0" smtClean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altLang="zh-TW" sz="1200" dirty="0">
                <a:hlinkClick r:id="rId3"/>
              </a:rPr>
              <a:t>https://www.coronavirus.gov.hk/chi/index.html</a:t>
            </a:r>
            <a:endParaRPr lang="en-US" altLang="zh-TW" sz="1200" dirty="0" smtClean="0"/>
          </a:p>
        </p:txBody>
      </p:sp>
    </p:spTree>
    <p:extLst>
      <p:ext uri="{BB962C8B-B14F-4D97-AF65-F5344CB8AC3E}">
        <p14:creationId xmlns:p14="http://schemas.microsoft.com/office/powerpoint/2010/main" val="19166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21" y="149210"/>
            <a:ext cx="7704667" cy="763691"/>
          </a:xfrm>
        </p:spPr>
        <p:txBody>
          <a:bodyPr>
            <a:normAutofit/>
          </a:bodyPr>
          <a:lstStyle/>
          <a:p>
            <a:r>
              <a:rPr lang="zh-TW" altLang="en-US" b="1" dirty="0"/>
              <a:t>欣賞和感</a:t>
            </a:r>
            <a:r>
              <a:rPr lang="zh-TW" altLang="en-US" b="1" dirty="0" smtClean="0"/>
              <a:t>恩</a:t>
            </a:r>
            <a:endParaRPr lang="zh-TW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21" y="1105755"/>
            <a:ext cx="7704667" cy="4080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3000" dirty="0" smtClean="0"/>
              <a:t>在未有有效的</a:t>
            </a:r>
            <a:r>
              <a:rPr lang="zh-TW" altLang="zh-TW" sz="3000" dirty="0"/>
              <a:t>疫</a:t>
            </a:r>
            <a:r>
              <a:rPr lang="zh-TW" altLang="zh-TW" sz="3000" dirty="0" smtClean="0"/>
              <a:t>苗</a:t>
            </a:r>
            <a:r>
              <a:rPr lang="zh-TW" altLang="en-US" sz="3000" dirty="0" smtClean="0"/>
              <a:t>或其他更有效的預防／治療方法前，我們應：</a:t>
            </a:r>
            <a:endParaRPr lang="en-US" altLang="zh-TW" sz="3000" dirty="0" smtClean="0"/>
          </a:p>
          <a:p>
            <a:pPr>
              <a:lnSpc>
                <a:spcPct val="120000"/>
              </a:lnSpc>
            </a:pPr>
            <a:r>
              <a:rPr lang="zh-TW" altLang="en-US" sz="2800" dirty="0" smtClean="0"/>
              <a:t>時刻保持個人及家居衛生</a:t>
            </a:r>
            <a:endParaRPr lang="en-US" altLang="zh-TW" sz="2800" dirty="0" smtClean="0"/>
          </a:p>
          <a:p>
            <a:pPr>
              <a:lnSpc>
                <a:spcPct val="120000"/>
              </a:lnSpc>
            </a:pPr>
            <a:r>
              <a:rPr lang="zh-TW" altLang="en-US" sz="2800" dirty="0" smtClean="0"/>
              <a:t>從正確渠道獲</a:t>
            </a:r>
            <a:r>
              <a:rPr lang="zh-TW" altLang="en-US" sz="2800" dirty="0"/>
              <a:t>取防</a:t>
            </a:r>
            <a:r>
              <a:rPr lang="zh-TW" altLang="en-US" sz="2800" dirty="0" smtClean="0"/>
              <a:t>疫資</a:t>
            </a:r>
            <a:r>
              <a:rPr lang="zh-TW" altLang="en-US" sz="2800" dirty="0"/>
              <a:t>訊（例如：衞生署衞生防護中</a:t>
            </a:r>
            <a:r>
              <a:rPr lang="zh-TW" altLang="en-US" sz="2800" dirty="0" smtClean="0"/>
              <a:t>心網頁）</a:t>
            </a:r>
            <a:endParaRPr lang="en-US" altLang="zh-TW" sz="2800" dirty="0" smtClean="0"/>
          </a:p>
          <a:p>
            <a:pPr>
              <a:lnSpc>
                <a:spcPct val="120000"/>
              </a:lnSpc>
            </a:pPr>
            <a:r>
              <a:rPr lang="zh-TW" altLang="en-US" sz="2800" dirty="0" smtClean="0"/>
              <a:t>欣</a:t>
            </a:r>
            <a:r>
              <a:rPr lang="zh-TW" altLang="en-US" sz="2800" dirty="0"/>
              <a:t>賞和感</a:t>
            </a:r>
            <a:r>
              <a:rPr lang="zh-TW" altLang="en-US" sz="2800" dirty="0" smtClean="0"/>
              <a:t>恩（</a:t>
            </a:r>
            <a:r>
              <a:rPr lang="zh-TW" altLang="en-US" sz="2800" dirty="0"/>
              <a:t>例如：科學家為研究治療藥物作出的努力，醫護人員為對抗疾病的付出）</a:t>
            </a:r>
            <a:endParaRPr lang="en-US" altLang="zh-TW" sz="2800" dirty="0" smtClean="0"/>
          </a:p>
          <a:p>
            <a:pPr>
              <a:lnSpc>
                <a:spcPct val="120000"/>
              </a:lnSpc>
            </a:pPr>
            <a:r>
              <a:rPr lang="zh-TW" altLang="en-US" sz="2800" dirty="0" smtClean="0"/>
              <a:t>保持積極樂觀的態度，及關心別人</a:t>
            </a:r>
            <a:endParaRPr lang="zh-TW" altLang="en-US" sz="2800" dirty="0"/>
          </a:p>
        </p:txBody>
      </p:sp>
      <p:pic>
        <p:nvPicPr>
          <p:cNvPr id="4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32" y="64593"/>
            <a:ext cx="1081763" cy="1081763"/>
          </a:xfrm>
          <a:prstGeom prst="rect">
            <a:avLst/>
          </a:prstGeom>
        </p:spPr>
      </p:pic>
      <p:sp>
        <p:nvSpPr>
          <p:cNvPr id="5" name="矩形: 圓角 10">
            <a:extLst>
              <a:ext uri="{FF2B5EF4-FFF2-40B4-BE49-F238E27FC236}">
                <a16:creationId xmlns:a16="http://schemas.microsoft.com/office/drawing/2014/main" id="{C825B229-DA14-4AEA-9E6A-61AFD6ADCE31}"/>
              </a:ext>
            </a:extLst>
          </p:cNvPr>
          <p:cNvSpPr/>
          <p:nvPr/>
        </p:nvSpPr>
        <p:spPr>
          <a:xfrm>
            <a:off x="2197265" y="5378771"/>
            <a:ext cx="4147370" cy="1182968"/>
          </a:xfrm>
          <a:prstGeom prst="roundRect">
            <a:avLst>
              <a:gd name="adj" fmla="val 10250"/>
            </a:avLst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sz="1600" b="1" kern="0" dirty="0">
                <a:solidFill>
                  <a:schemeClr val="tx1"/>
                </a:solidFill>
                <a:latin typeface="+mn-ea"/>
                <a:cs typeface="Times New Roman"/>
              </a:rPr>
              <a:t>更多資料</a:t>
            </a:r>
            <a:r>
              <a:rPr lang="zh-TW" altLang="en-US" sz="1600" kern="0" dirty="0" smtClean="0">
                <a:solidFill>
                  <a:schemeClr val="tx1"/>
                </a:solidFill>
                <a:latin typeface="+mn-ea"/>
                <a:cs typeface="Times New Roman"/>
              </a:rPr>
              <a:t>：可</a:t>
            </a:r>
            <a:r>
              <a:rPr lang="zh-TW" altLang="en-US" sz="1600" kern="0" dirty="0">
                <a:solidFill>
                  <a:schemeClr val="tx1"/>
                </a:solidFill>
                <a:latin typeface="+mn-ea"/>
                <a:cs typeface="Times New Roman"/>
              </a:rPr>
              <a:t>到</a:t>
            </a:r>
            <a:r>
              <a:rPr lang="zh-TW" altLang="en-US" sz="1600" dirty="0">
                <a:solidFill>
                  <a:schemeClr val="tx1"/>
                </a:solidFill>
                <a:latin typeface="+mn-ea"/>
              </a:rPr>
              <a:t>香港特別行政區政府</a:t>
            </a:r>
            <a:r>
              <a:rPr lang="en-US" altLang="zh-TW" sz="1600" dirty="0">
                <a:solidFill>
                  <a:schemeClr val="tx1"/>
                </a:solidFill>
                <a:latin typeface="+mn-ea"/>
              </a:rPr>
              <a:t>2019</a:t>
            </a:r>
            <a:r>
              <a:rPr lang="zh-TW" altLang="en-US" sz="1600" dirty="0">
                <a:solidFill>
                  <a:schemeClr val="tx1"/>
                </a:solidFill>
                <a:latin typeface="+mn-ea"/>
              </a:rPr>
              <a:t>冠狀病毒病專題網站</a:t>
            </a:r>
            <a:r>
              <a:rPr lang="en-US" altLang="zh-TW" sz="1600" dirty="0">
                <a:solidFill>
                  <a:schemeClr val="tx1"/>
                </a:solidFill>
                <a:latin typeface="+mn-ea"/>
              </a:rPr>
              <a:t>—</a:t>
            </a:r>
            <a:r>
              <a:rPr lang="zh-TW" altLang="en-US" sz="1600" dirty="0">
                <a:solidFill>
                  <a:schemeClr val="tx1"/>
                </a:solidFill>
                <a:latin typeface="+mn-ea"/>
              </a:rPr>
              <a:t>同心抗疫，了解更多健康指引。</a:t>
            </a:r>
            <a:endParaRPr lang="en-US" sz="1600" kern="0" dirty="0">
              <a:solidFill>
                <a:schemeClr val="tx1"/>
              </a:solidFill>
              <a:effectLst/>
              <a:latin typeface="+mn-ea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altLang="zh-HK" sz="1400" dirty="0">
                <a:solidFill>
                  <a:schemeClr val="tx1"/>
                </a:solidFill>
                <a:latin typeface="+mn-ea"/>
                <a:hlinkClick r:id="rId3"/>
              </a:rPr>
              <a:t>https://</a:t>
            </a:r>
            <a:r>
              <a:rPr lang="en-US" altLang="zh-HK" sz="1400" dirty="0" smtClean="0">
                <a:solidFill>
                  <a:schemeClr val="tx1"/>
                </a:solidFill>
                <a:latin typeface="+mn-ea"/>
                <a:hlinkClick r:id="rId3"/>
              </a:rPr>
              <a:t>www.coronavirus.gov.hk/chi/health-advice.html</a:t>
            </a:r>
            <a:endParaRPr lang="en-US" altLang="zh-HK" sz="14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00" y="5378771"/>
            <a:ext cx="1202311" cy="12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29437" y="50442"/>
            <a:ext cx="2162970" cy="83679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2800" dirty="0"/>
              <a:t>參考網</a:t>
            </a:r>
            <a:r>
              <a:rPr lang="zh-TW" altLang="en-US" sz="2800" dirty="0" smtClean="0"/>
              <a:t>站</a:t>
            </a:r>
            <a:endParaRPr 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7871" y="54585"/>
            <a:ext cx="7593263" cy="7122320"/>
          </a:xfrm>
        </p:spPr>
        <p:txBody>
          <a:bodyPr>
            <a:normAutofit/>
          </a:bodyPr>
          <a:lstStyle/>
          <a:p>
            <a:pPr marL="571500" lvl="1" indent="-342900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衞生署衞生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防護中心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冠狀病毒病</a:t>
            </a:r>
            <a:r>
              <a:rPr lang="zh-HK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專</a:t>
            </a:r>
            <a:r>
              <a:rPr lang="zh-HK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</a:t>
            </a:r>
            <a:r>
              <a:rPr lang="en-US" altLang="zh-H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www.coronavirus.gov.hk/chi/index.html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冠狀病毒病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香港最新情況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互動地圖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8600" lvl="1" indent="0">
              <a:buNone/>
            </a:pP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chp-dashboard.geodata.gov.hk/nia/zh.html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香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港政府新聞網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>
              <a:buNone/>
            </a:pP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www.news.gov.hk/chi/index.html</a:t>
            </a:r>
            <a:endParaRPr lang="en-US" altLang="zh-TW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華人民共和國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國家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衞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健康委員會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http://www.nhc.gov.cn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342900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世界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衞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組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織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冠狀病毒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病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www.who.int/zh/emergencies/diseases/novel-coronavirus-2019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ralfwmtong\AppData\Local\Microsoft\Windows\INetCache\Content.MSO\1F8CE146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62" y="4564346"/>
            <a:ext cx="1023012" cy="97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ralfwmtong\AppData\Local\Microsoft\Windows\INetCache\Content.MSO\65F4544.t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00" y="5745448"/>
            <a:ext cx="1023012" cy="99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ralfwmtong\AppData\Local\Microsoft\Windows\INetCache\Content.MSO\911838.tmp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02" y="2031576"/>
            <a:ext cx="1049384" cy="110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02" y="680852"/>
            <a:ext cx="1107133" cy="110713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5448"/>
            <a:ext cx="1112552" cy="1112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85" y="3269641"/>
            <a:ext cx="1070427" cy="10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061" y="369657"/>
            <a:ext cx="2402304" cy="65238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2800" dirty="0"/>
              <a:t>其他參考視</a:t>
            </a:r>
            <a:r>
              <a:rPr lang="zh-TW" altLang="en-US" sz="2800" dirty="0" smtClean="0"/>
              <a:t>頻</a:t>
            </a:r>
            <a:endParaRPr lang="zh-TW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283" y="1665954"/>
            <a:ext cx="7772400" cy="4885150"/>
          </a:xfrm>
        </p:spPr>
        <p:txBody>
          <a:bodyPr anchor="t">
            <a:normAutofit/>
          </a:bodyPr>
          <a:lstStyle/>
          <a:p>
            <a:r>
              <a:rPr lang="zh-TW" altLang="zh-TW" dirty="0" smtClean="0"/>
              <a:t>預防</a:t>
            </a:r>
            <a:r>
              <a:rPr lang="zh-TW" altLang="zh-TW" dirty="0"/>
              <a:t>肺炎及呼吸道傳染病</a:t>
            </a:r>
          </a:p>
          <a:p>
            <a:pPr marL="0" indent="0">
              <a:buNone/>
            </a:pPr>
            <a:r>
              <a:rPr lang="en-US" altLang="zh-TW" sz="2400" u="sng" dirty="0">
                <a:hlinkClick r:id="rId2"/>
              </a:rPr>
              <a:t>https://www.youtube.com/watch?v=BIGpYlvm1l4</a:t>
            </a:r>
            <a:endParaRPr lang="zh-TW" altLang="zh-TW" sz="2400" dirty="0"/>
          </a:p>
          <a:p>
            <a:pPr marL="0" indent="0">
              <a:buNone/>
            </a:pPr>
            <a:endParaRPr lang="en-US" altLang="zh-TW" sz="1200" dirty="0"/>
          </a:p>
          <a:p>
            <a:r>
              <a:rPr lang="zh-TW" altLang="en-US" dirty="0"/>
              <a:t>預防疾病 保持衞生 不</a:t>
            </a:r>
            <a:r>
              <a:rPr lang="zh-TW" altLang="en-US" dirty="0" smtClean="0"/>
              <a:t>求人</a:t>
            </a:r>
            <a:endParaRPr lang="zh-TW" altLang="zh-TW" dirty="0" smtClean="0"/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www.youtube.com/watch?v=jQpH-c7QpII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sz="1200" dirty="0" smtClean="0"/>
          </a:p>
          <a:p>
            <a:r>
              <a:rPr lang="zh-TW" altLang="en-US" dirty="0"/>
              <a:t>抗疫小知識 你我都要</a:t>
            </a:r>
            <a:r>
              <a:rPr lang="zh-TW" altLang="en-US" dirty="0" smtClean="0"/>
              <a:t>識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hlinkClick r:id="rId4"/>
              </a:rPr>
              <a:t>https://www.youtube.com/watch?v=56ewV3O4Fzs</a:t>
            </a:r>
            <a:endParaRPr lang="en-US" altLang="zh-TW" dirty="0"/>
          </a:p>
          <a:p>
            <a:pPr marL="0" indent="0">
              <a:buNone/>
            </a:pPr>
            <a:endParaRPr lang="en-US" altLang="zh-TW" sz="1200" dirty="0" smtClean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8" y="0"/>
            <a:ext cx="1623201" cy="162320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22" y="2999685"/>
            <a:ext cx="1066800" cy="1066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22" y="1634969"/>
            <a:ext cx="106680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15" y="4343047"/>
            <a:ext cx="1027185" cy="102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48106" y="315976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ea typeface="新細明體" pitchFamily="18" charset="-120"/>
              </a:rPr>
              <a:t>科學家了</a:t>
            </a:r>
            <a:r>
              <a:rPr lang="zh-TW" altLang="en-US" b="1" dirty="0" smtClean="0"/>
              <a:t>解疾病的不同</a:t>
            </a:r>
            <a:r>
              <a:rPr lang="zh-TW" altLang="en-US" b="1" dirty="0" smtClean="0">
                <a:ea typeface="新細明體" pitchFamily="18" charset="-120"/>
              </a:rPr>
              <a:t>方法</a:t>
            </a:r>
            <a:endParaRPr lang="en-US" altLang="zh-TW" b="1" dirty="0" smtClean="0">
              <a:ea typeface="新細明體" pitchFamily="18" charset="-120"/>
            </a:endParaRPr>
          </a:p>
        </p:txBody>
      </p:sp>
      <p:sp>
        <p:nvSpPr>
          <p:cNvPr id="9219" name="文字方塊 5"/>
          <p:cNvSpPr txBox="1">
            <a:spLocks noChangeArrowheads="1"/>
          </p:cNvSpPr>
          <p:nvPr/>
        </p:nvSpPr>
        <p:spPr bwMode="auto">
          <a:xfrm>
            <a:off x="962406" y="1514539"/>
            <a:ext cx="78867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200" dirty="0" smtClean="0"/>
              <a:t>認識</a:t>
            </a:r>
            <a:r>
              <a:rPr lang="zh-TW" altLang="en-US" sz="3200" dirty="0"/>
              <a:t>疾病的病因及傳播途徑</a:t>
            </a:r>
            <a:r>
              <a:rPr lang="zh-TW" altLang="en-US" sz="3200" dirty="0" smtClean="0"/>
              <a:t>，是</a:t>
            </a:r>
            <a:r>
              <a:rPr lang="zh-TW" altLang="en-US" sz="3200" dirty="0"/>
              <a:t>預防和控制疾病蔓延的關鍵</a:t>
            </a:r>
            <a:r>
              <a:rPr lang="zh-TW" altLang="en-US" sz="3200" dirty="0" smtClean="0"/>
              <a:t>。科學家和</a:t>
            </a:r>
            <a:r>
              <a:rPr lang="zh-TW" altLang="en-US" sz="3200" dirty="0"/>
              <a:t>醫生會運用三種</a:t>
            </a:r>
            <a:r>
              <a:rPr lang="zh-TW" altLang="en-US" sz="3200" dirty="0" smtClean="0"/>
              <a:t>不同方法</a:t>
            </a:r>
            <a:r>
              <a:rPr lang="zh-TW" altLang="en-US" sz="3200" dirty="0"/>
              <a:t>去認識和</a:t>
            </a:r>
            <a:r>
              <a:rPr lang="zh-TW" altLang="en-US" sz="3200" dirty="0" smtClean="0"/>
              <a:t>探究疾病</a:t>
            </a:r>
            <a:r>
              <a:rPr lang="zh-TW" altLang="en-US" sz="3200" dirty="0"/>
              <a:t>，包括</a:t>
            </a:r>
            <a:r>
              <a:rPr lang="zh-TW" altLang="en-US" sz="3200" dirty="0" smtClean="0"/>
              <a:t>：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臨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床醫學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病理學研究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流行病學研究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altLang="zh-TW" sz="3200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00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538410"/>
              </p:ext>
            </p:extLst>
          </p:nvPr>
        </p:nvGraphicFramePr>
        <p:xfrm>
          <a:off x="496660" y="1788672"/>
          <a:ext cx="8543925" cy="3280655"/>
        </p:xfrm>
        <a:graphic>
          <a:graphicData uri="http://schemas.openxmlformats.org/drawingml/2006/table">
            <a:tbl>
              <a:tblPr/>
              <a:tblGrid>
                <a:gridCol w="1528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1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0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9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100" dirty="0">
                          <a:latin typeface="Arial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2400" b="1" kern="100" dirty="0">
                          <a:latin typeface="Arial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2400" b="1" kern="100" spc="100" dirty="0">
                          <a:solidFill>
                            <a:srgbClr val="FFFFFF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特色</a:t>
                      </a:r>
                      <a:endParaRPr lang="zh-TW" sz="2400" kern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106039" marR="10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b="1" kern="100" spc="100" dirty="0">
                          <a:solidFill>
                            <a:srgbClr val="FFFFFF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臨床醫學研究</a:t>
                      </a:r>
                      <a:endParaRPr lang="zh-TW" sz="2400" kern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106039" marR="10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b="1" kern="100" spc="100" dirty="0">
                          <a:solidFill>
                            <a:srgbClr val="FFFFFF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病理學研究</a:t>
                      </a:r>
                      <a:endParaRPr lang="zh-TW" sz="2400" kern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106039" marR="10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b="1" kern="100" spc="100" dirty="0">
                          <a:solidFill>
                            <a:srgbClr val="FFFFFF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流行病學研究</a:t>
                      </a:r>
                      <a:endParaRPr lang="zh-TW" sz="2400" kern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106039" marR="1060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000" b="1" kern="100" spc="100" dirty="0">
                          <a:latin typeface="Arial"/>
                          <a:ea typeface="新細明體"/>
                          <a:cs typeface="Times New Roman"/>
                        </a:rPr>
                        <a:t>研究範圍</a:t>
                      </a:r>
                      <a:endParaRPr lang="zh-TW" sz="2000" kern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106039" marR="106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spc="100" dirty="0">
                          <a:latin typeface="Arial"/>
                          <a:ea typeface="新細明體"/>
                          <a:cs typeface="Times New Roman"/>
                        </a:rPr>
                        <a:t>到醫院或診所求診</a:t>
                      </a:r>
                      <a:r>
                        <a:rPr lang="zh-TW" sz="2400" kern="100" spc="100" dirty="0" smtClean="0">
                          <a:latin typeface="Arial"/>
                          <a:ea typeface="新細明體"/>
                          <a:cs typeface="Times New Roman"/>
                        </a:rPr>
                        <a:t>的病患</a:t>
                      </a:r>
                      <a:r>
                        <a:rPr lang="zh-TW" sz="2400" kern="100" spc="100" dirty="0">
                          <a:latin typeface="Arial"/>
                          <a:ea typeface="新細明體"/>
                          <a:cs typeface="Times New Roman"/>
                        </a:rPr>
                        <a:t>者</a:t>
                      </a:r>
                      <a:endParaRPr lang="zh-TW" sz="2400" kern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106039" marR="106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spc="100" dirty="0">
                          <a:latin typeface="Arial"/>
                          <a:ea typeface="新細明體"/>
                          <a:cs typeface="Times New Roman"/>
                        </a:rPr>
                        <a:t>細胞、組織</a:t>
                      </a:r>
                      <a:r>
                        <a:rPr lang="zh-TW" sz="2400" kern="100" spc="100" dirty="0" smtClean="0">
                          <a:latin typeface="Arial"/>
                          <a:ea typeface="新細明體"/>
                          <a:cs typeface="Times New Roman"/>
                        </a:rPr>
                        <a:t>、在實驗室用作研究的動物</a:t>
                      </a:r>
                      <a:endParaRPr lang="zh-TW" sz="2400" kern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106039" marR="106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b="1" kern="100" spc="100" dirty="0">
                          <a:latin typeface="Arial"/>
                          <a:ea typeface="新細明體"/>
                          <a:cs typeface="Times New Roman"/>
                        </a:rPr>
                        <a:t>人口、環境</a:t>
                      </a:r>
                      <a:endParaRPr lang="zh-TW" sz="2400" b="1" kern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106039" marR="106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000" b="1" kern="100" spc="100" dirty="0">
                          <a:latin typeface="Arial"/>
                          <a:ea typeface="新細明體"/>
                          <a:cs typeface="Times New Roman"/>
                        </a:rPr>
                        <a:t>研究重點</a:t>
                      </a:r>
                      <a:endParaRPr lang="zh-TW" sz="2000" kern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106039" marR="106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spc="100" dirty="0">
                          <a:latin typeface="Arial"/>
                          <a:ea typeface="新細明體"/>
                          <a:cs typeface="Times New Roman"/>
                        </a:rPr>
                        <a:t>病徵和治療</a:t>
                      </a:r>
                      <a:endParaRPr lang="zh-TW" sz="2400" kern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106039" marR="106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spc="100" dirty="0">
                          <a:latin typeface="Arial"/>
                          <a:ea typeface="新細明體"/>
                          <a:cs typeface="Times New Roman"/>
                        </a:rPr>
                        <a:t>找出致病源和</a:t>
                      </a:r>
                      <a:endParaRPr lang="zh-TW" sz="2400" kern="100" dirty="0">
                        <a:latin typeface="Arial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spc="100" dirty="0">
                          <a:latin typeface="Arial"/>
                          <a:ea typeface="新細明體"/>
                          <a:cs typeface="Times New Roman"/>
                        </a:rPr>
                        <a:t>了解致病的機制</a:t>
                      </a:r>
                      <a:endParaRPr lang="zh-TW" sz="2400" kern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106039" marR="106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b="1" kern="100" spc="100" dirty="0">
                          <a:latin typeface="Arial"/>
                          <a:ea typeface="新細明體"/>
                          <a:cs typeface="Times New Roman"/>
                        </a:rPr>
                        <a:t>如何預防疾病和</a:t>
                      </a:r>
                      <a:endParaRPr lang="zh-TW" sz="2400" b="1" kern="100" dirty="0">
                        <a:latin typeface="Arial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1" kern="100" spc="100" dirty="0" smtClean="0">
                          <a:latin typeface="Arial"/>
                          <a:ea typeface="新細明體"/>
                          <a:cs typeface="Times New Roman"/>
                        </a:rPr>
                        <a:t>提倡</a:t>
                      </a:r>
                      <a:r>
                        <a:rPr lang="zh-TW" sz="2400" b="1" kern="100" spc="100" dirty="0" smtClean="0">
                          <a:latin typeface="Arial"/>
                          <a:ea typeface="新細明體"/>
                          <a:cs typeface="Times New Roman"/>
                        </a:rPr>
                        <a:t>公</a:t>
                      </a:r>
                      <a:r>
                        <a:rPr lang="zh-TW" sz="2400" b="1" kern="100" spc="100" dirty="0">
                          <a:latin typeface="Arial"/>
                          <a:ea typeface="新細明體"/>
                          <a:cs typeface="Times New Roman"/>
                        </a:rPr>
                        <a:t>眾健康</a:t>
                      </a:r>
                      <a:endParaRPr lang="zh-TW" sz="2400" b="1" kern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106039" marR="106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7859" y="71717"/>
            <a:ext cx="7704667" cy="1243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tx2"/>
                </a:solidFill>
              </a:rPr>
              <a:t>流</a:t>
            </a:r>
            <a:r>
              <a:rPr lang="zh-TW" altLang="en-US" b="1" dirty="0">
                <a:solidFill>
                  <a:schemeClr val="tx2"/>
                </a:solidFill>
              </a:rPr>
              <a:t>行病學研究</a:t>
            </a:r>
            <a:endParaRPr lang="en-US" altLang="zh-TW" b="1" dirty="0" smtClean="0">
              <a:ea typeface="新細明體" pitchFamily="18" charset="-120"/>
            </a:endParaRPr>
          </a:p>
        </p:txBody>
      </p:sp>
      <p:sp>
        <p:nvSpPr>
          <p:cNvPr id="5123" name="矩形 3"/>
          <p:cNvSpPr>
            <a:spLocks noChangeArrowheads="1"/>
          </p:cNvSpPr>
          <p:nvPr/>
        </p:nvSpPr>
        <p:spPr bwMode="auto">
          <a:xfrm>
            <a:off x="965200" y="1315301"/>
            <a:ext cx="8026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zh-TW" altLang="zh-TW" sz="3000" dirty="0" smtClean="0"/>
              <a:t>研究</a:t>
            </a:r>
            <a:r>
              <a:rPr kumimoji="0" lang="zh-TW" altLang="zh-TW" sz="3000" dirty="0"/>
              <a:t>某地域人口的患病情況</a:t>
            </a:r>
            <a:endParaRPr kumimoji="0" lang="en-US" altLang="zh-TW" sz="3000" dirty="0"/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zh-TW" altLang="zh-TW" sz="3000" dirty="0" smtClean="0"/>
              <a:t>研</a:t>
            </a:r>
            <a:r>
              <a:rPr kumimoji="0" lang="zh-TW" altLang="zh-TW" sz="3000" dirty="0"/>
              <a:t>究病患者在人口中的分</a:t>
            </a:r>
            <a:r>
              <a:rPr kumimoji="0" lang="zh-TW" altLang="zh-TW" sz="3000" dirty="0" smtClean="0"/>
              <a:t>佈</a:t>
            </a:r>
            <a:r>
              <a:rPr kumimoji="0" lang="zh-TW" altLang="en-US" sz="3000" dirty="0" smtClean="0"/>
              <a:t>是否</a:t>
            </a:r>
            <a:r>
              <a:rPr kumimoji="0" lang="zh-TW" altLang="zh-TW" sz="3000" dirty="0" smtClean="0"/>
              <a:t>平均</a:t>
            </a:r>
            <a:r>
              <a:rPr kumimoji="0" lang="zh-TW" altLang="en-US" sz="3000" dirty="0"/>
              <a:t>，以及</a:t>
            </a:r>
            <a:r>
              <a:rPr kumimoji="0" lang="zh-TW" altLang="en-US" sz="3000" dirty="0" smtClean="0"/>
              <a:t>了解其原因</a:t>
            </a:r>
            <a:endParaRPr kumimoji="0" lang="en-US" altLang="zh-TW" sz="3000" dirty="0" smtClean="0"/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zh-TW" altLang="zh-TW" sz="3000" dirty="0" smtClean="0"/>
              <a:t>流</a:t>
            </a:r>
            <a:r>
              <a:rPr kumimoji="0" lang="zh-TW" altLang="zh-TW" sz="3000" dirty="0"/>
              <a:t>行病學可幫助我們了解為何某些人會生</a:t>
            </a:r>
            <a:r>
              <a:rPr kumimoji="0" lang="zh-TW" altLang="zh-TW" sz="3000" dirty="0" smtClean="0"/>
              <a:t>病</a:t>
            </a:r>
            <a:endParaRPr kumimoji="0" lang="en-US" altLang="zh-TW" sz="3000" dirty="0"/>
          </a:p>
        </p:txBody>
      </p:sp>
      <p:sp>
        <p:nvSpPr>
          <p:cNvPr id="4" name="Rectangle 3"/>
          <p:cNvSpPr/>
          <p:nvPr/>
        </p:nvSpPr>
        <p:spPr>
          <a:xfrm>
            <a:off x="2602792" y="4003475"/>
            <a:ext cx="4472712" cy="20005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b="1" i="1" dirty="0" smtClean="0">
                <a:latin typeface="新細明體" panose="02020500000000000000" pitchFamily="18" charset="-120"/>
              </a:rPr>
              <a:t>知多一點：</a:t>
            </a:r>
            <a:endParaRPr lang="en-US" altLang="zh-TW" b="1" i="1" dirty="0">
              <a:latin typeface="新細明體" panose="02020500000000000000" pitchFamily="18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影片連結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（時間軸：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06:12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10:36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www.hkedcity.net/etv/resource/8045943921</a:t>
            </a:r>
            <a:endParaRPr lang="en-US" altLang="zh-TW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可透過以上連結觀看教育短片，認識史諾醫生運用統計分佈法調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1854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年倫敦霍亂</a:t>
            </a:r>
            <a:r>
              <a:rPr lang="zh-TW" altLang="en-US" dirty="0">
                <a:latin typeface="新細明體" panose="02020500000000000000" pitchFamily="18" charset="-120"/>
              </a:rPr>
              <a:t>疫症的</a:t>
            </a:r>
            <a:r>
              <a:rPr lang="zh-TW" altLang="en-US" dirty="0" smtClean="0">
                <a:latin typeface="新細明體" panose="02020500000000000000" pitchFamily="18" charset="-120"/>
              </a:rPr>
              <a:t>故事</a:t>
            </a:r>
            <a:r>
              <a:rPr lang="zh-TW" altLang="en-US" dirty="0">
                <a:latin typeface="新細明體" panose="02020500000000000000" pitchFamily="18" charset="-120"/>
              </a:rPr>
              <a:t>， 以了解流行病學研究對公</a:t>
            </a:r>
            <a:r>
              <a:rPr lang="zh-TW" altLang="en-US" dirty="0" smtClean="0">
                <a:latin typeface="新細明體" panose="02020500000000000000" pitchFamily="18" charset="-120"/>
              </a:rPr>
              <a:t>共衛</a:t>
            </a:r>
            <a:r>
              <a:rPr lang="zh-TW" altLang="en-US" dirty="0">
                <a:latin typeface="新細明體" panose="02020500000000000000" pitchFamily="18" charset="-120"/>
              </a:rPr>
              <a:t>生的重要性</a:t>
            </a:r>
            <a:endParaRPr lang="zh-TW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69" y="3967660"/>
            <a:ext cx="2133570" cy="1598463"/>
          </a:xfrm>
          <a:prstGeom prst="rect">
            <a:avLst/>
          </a:prstGeom>
        </p:spPr>
      </p:pic>
      <p:pic>
        <p:nvPicPr>
          <p:cNvPr id="6" name="Picture 5" descr="C:\Users\ralfwmtong\Downloads\下載 (17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57" y="4314193"/>
            <a:ext cx="1899920" cy="189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3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5586"/>
            <a:ext cx="8382000" cy="914400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a typeface="新細明體" pitchFamily="18" charset="-120"/>
              </a:rPr>
              <a:t>流行病學研究是如何進行的</a:t>
            </a:r>
            <a:endParaRPr lang="en-US" altLang="zh-TW" sz="4000" b="1" dirty="0" smtClean="0">
              <a:ea typeface="新細明體" pitchFamily="18" charset="-120"/>
            </a:endParaRPr>
          </a:p>
        </p:txBody>
      </p:sp>
      <p:pic>
        <p:nvPicPr>
          <p:cNvPr id="16387" name="Picture 5" descr="fig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83" y="2088776"/>
            <a:ext cx="2203256" cy="317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矩形 3"/>
          <p:cNvSpPr>
            <a:spLocks noChangeArrowheads="1"/>
          </p:cNvSpPr>
          <p:nvPr/>
        </p:nvSpPr>
        <p:spPr bwMode="auto">
          <a:xfrm>
            <a:off x="944926" y="1160930"/>
            <a:ext cx="6019800" cy="620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 smtClean="0"/>
              <a:t>包括</a:t>
            </a:r>
            <a:r>
              <a:rPr kumimoji="0" lang="zh-TW" altLang="zh-TW" sz="3200" b="1" dirty="0" smtClean="0"/>
              <a:t>敘</a:t>
            </a:r>
            <a:r>
              <a:rPr kumimoji="0" lang="zh-TW" altLang="zh-TW" sz="3200" b="1" dirty="0"/>
              <a:t>述有關患病人口的分佈</a:t>
            </a:r>
            <a:endParaRPr kumimoji="0" lang="en-US" altLang="zh-TW" sz="3200" b="1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zh-TW" altLang="zh-TW" sz="2800" b="1" dirty="0"/>
              <a:t>「人物」</a:t>
            </a:r>
            <a:r>
              <a:rPr kumimoji="0" lang="en-US" altLang="zh-TW" sz="2800" dirty="0"/>
              <a:t>: </a:t>
            </a:r>
            <a:r>
              <a:rPr kumimoji="0" lang="zh-TW" altLang="zh-TW" sz="2800" dirty="0"/>
              <a:t>是指患者的年齡、性別、</a:t>
            </a:r>
            <a:endParaRPr kumimoji="0" lang="en-US" altLang="zh-TW" sz="28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en-US" altLang="zh-TW" sz="2800" dirty="0"/>
              <a:t>                  </a:t>
            </a:r>
            <a:r>
              <a:rPr kumimoji="0" lang="zh-TW" altLang="zh-TW" sz="2800" dirty="0" smtClean="0"/>
              <a:t>職</a:t>
            </a:r>
            <a:r>
              <a:rPr kumimoji="0" lang="zh-TW" altLang="zh-TW" sz="2800" dirty="0"/>
              <a:t>業等資</a:t>
            </a:r>
            <a:r>
              <a:rPr kumimoji="0" lang="zh-TW" altLang="zh-TW" sz="2800" dirty="0" smtClean="0"/>
              <a:t>料</a:t>
            </a:r>
            <a:endParaRPr kumimoji="0" lang="en-US" altLang="zh-TW" sz="28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zh-TW" altLang="zh-TW" sz="2800" b="1" dirty="0" smtClean="0"/>
              <a:t>「</a:t>
            </a:r>
            <a:r>
              <a:rPr kumimoji="0" lang="zh-TW" altLang="zh-TW" sz="2800" b="1" dirty="0"/>
              <a:t>地點」</a:t>
            </a:r>
            <a:r>
              <a:rPr kumimoji="0" lang="en-US" altLang="zh-TW" sz="3000" dirty="0"/>
              <a:t>: </a:t>
            </a:r>
            <a:r>
              <a:rPr kumimoji="0" lang="zh-TW" altLang="zh-TW" sz="2800" dirty="0"/>
              <a:t>提供有關疾病爆發的地</a:t>
            </a:r>
            <a:endParaRPr kumimoji="0" lang="en-US" altLang="zh-TW" sz="28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en-US" altLang="zh-TW" sz="2800" dirty="0"/>
              <a:t>                   </a:t>
            </a:r>
            <a:r>
              <a:rPr kumimoji="0" lang="zh-TW" altLang="zh-TW" sz="2800" dirty="0" smtClean="0"/>
              <a:t>點</a:t>
            </a:r>
            <a:r>
              <a:rPr kumimoji="0" lang="zh-TW" altLang="zh-TW" sz="2800" dirty="0"/>
              <a:t>或環境的資料</a:t>
            </a:r>
            <a:endParaRPr kumimoji="0" lang="en-US" altLang="zh-TW" sz="28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zh-TW" altLang="zh-TW" sz="3200" b="1" dirty="0" smtClean="0"/>
              <a:t>「</a:t>
            </a:r>
            <a:r>
              <a:rPr kumimoji="0" lang="zh-TW" altLang="zh-TW" sz="3200" b="1" dirty="0"/>
              <a:t>時間」</a:t>
            </a:r>
            <a:r>
              <a:rPr kumimoji="0" lang="en-US" altLang="zh-TW" sz="3200" dirty="0"/>
              <a:t>: </a:t>
            </a:r>
            <a:r>
              <a:rPr kumimoji="0" lang="zh-TW" altLang="zh-TW" sz="2800" dirty="0"/>
              <a:t>是指涉及疾病散播的時</a:t>
            </a:r>
            <a:endParaRPr kumimoji="0" lang="en-US" altLang="zh-TW" sz="28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en-US" altLang="zh-TW" sz="2800" dirty="0"/>
              <a:t>                     </a:t>
            </a:r>
            <a:r>
              <a:rPr kumimoji="0" lang="zh-TW" altLang="zh-TW" sz="2800" dirty="0" smtClean="0"/>
              <a:t>序</a:t>
            </a:r>
            <a:r>
              <a:rPr kumimoji="0" lang="zh-TW" altLang="zh-TW" sz="2800" dirty="0"/>
              <a:t>，這可提供疾病的源</a:t>
            </a:r>
            <a:endParaRPr kumimoji="0" lang="en-US" altLang="zh-TW" sz="28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kumimoji="0" lang="en-US" altLang="zh-TW" sz="2800" dirty="0"/>
              <a:t>                    </a:t>
            </a:r>
            <a:r>
              <a:rPr kumimoji="0" lang="en-US" altLang="zh-TW" sz="2800" dirty="0" smtClean="0"/>
              <a:t> </a:t>
            </a:r>
            <a:r>
              <a:rPr kumimoji="0" lang="zh-TW" altLang="zh-TW" sz="2800" dirty="0"/>
              <a:t>頭及其傳播過程等線索</a:t>
            </a:r>
            <a:endParaRPr kumimoji="0" lang="en-US" altLang="zh-TW" sz="28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kumimoji="0" lang="en-US" altLang="zh-TW" sz="3000" b="1" dirty="0"/>
          </a:p>
          <a:p>
            <a:pPr eaLnBrk="1" hangingPunct="1"/>
            <a:endParaRPr kumimoji="0" lang="en-US" altLang="zh-TW" b="1" dirty="0"/>
          </a:p>
          <a:p>
            <a:pPr eaLnBrk="1" hangingPunct="1"/>
            <a:endParaRPr kumimoji="0" lang="zh-TW" altLang="en-US" dirty="0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9169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187" y="784334"/>
            <a:ext cx="8595782" cy="96147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從</a:t>
            </a:r>
            <a:r>
              <a:rPr lang="zh-TW" altLang="zh-TW" dirty="0" smtClean="0"/>
              <a:t>新聞</a:t>
            </a:r>
            <a:r>
              <a:rPr lang="zh-TW" altLang="en-US" dirty="0" smtClean="0"/>
              <a:t>稿節錄</a:t>
            </a:r>
            <a:r>
              <a:rPr lang="zh-TW" altLang="zh-TW" dirty="0" smtClean="0"/>
              <a:t>中</a:t>
            </a:r>
            <a:r>
              <a:rPr lang="zh-TW" altLang="en-US" dirty="0"/>
              <a:t>找出相關</a:t>
            </a:r>
            <a:r>
              <a:rPr lang="zh-TW" altLang="zh-TW" dirty="0" smtClean="0"/>
              <a:t>資料</a:t>
            </a:r>
            <a:r>
              <a:rPr lang="zh-TW" altLang="en-US" dirty="0" smtClean="0"/>
              <a:t>，並歸納</a:t>
            </a:r>
            <a:r>
              <a:rPr lang="zh-TW" altLang="en-US" b="1" u="sng" dirty="0" smtClean="0"/>
              <a:t>共同點</a:t>
            </a:r>
            <a:r>
              <a:rPr lang="zh-TW" altLang="en-US" dirty="0" smtClean="0"/>
              <a:t>：</a:t>
            </a:r>
            <a:endParaRPr lang="zh-TW" altLang="zh-TW" dirty="0"/>
          </a:p>
        </p:txBody>
      </p:sp>
      <p:sp>
        <p:nvSpPr>
          <p:cNvPr id="9" name="Rectangle 8"/>
          <p:cNvSpPr/>
          <p:nvPr/>
        </p:nvSpPr>
        <p:spPr>
          <a:xfrm>
            <a:off x="4572000" y="1544456"/>
            <a:ext cx="4531782" cy="52322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282828"/>
                </a:solidFill>
                <a:latin typeface="Helvetica" panose="020B0604020202020204" pitchFamily="34" charset="0"/>
              </a:rPr>
              <a:t>本港新型肺炎確診個案增五</a:t>
            </a:r>
            <a:r>
              <a:rPr lang="zh-TW" altLang="en-US" sz="2000" b="1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宗</a:t>
            </a:r>
            <a:endParaRPr lang="en-US" altLang="zh-TW" sz="2000" b="1" dirty="0" smtClean="0">
              <a:solidFill>
                <a:srgbClr val="282828"/>
              </a:solidFill>
              <a:latin typeface="Helvetica" panose="020B0604020202020204" pitchFamily="34" charset="0"/>
            </a:endParaRPr>
          </a:p>
          <a:p>
            <a:r>
              <a:rPr lang="en-US" altLang="zh-TW" sz="2000" b="1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2020</a:t>
            </a:r>
            <a:r>
              <a:rPr lang="zh-TW" altLang="en-US" sz="2000" b="1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年</a:t>
            </a:r>
            <a:r>
              <a:rPr lang="en-US" altLang="zh-TW" sz="2000" b="1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2</a:t>
            </a:r>
            <a:r>
              <a:rPr lang="zh-TW" altLang="en-US" sz="2000" b="1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月</a:t>
            </a:r>
            <a:r>
              <a:rPr lang="en-US" altLang="zh-TW" sz="2000" b="1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24</a:t>
            </a:r>
            <a:r>
              <a:rPr lang="zh-TW" altLang="en-US" sz="2000" b="1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日</a:t>
            </a:r>
            <a:r>
              <a:rPr lang="zh-TW" altLang="en-US" sz="1400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（節</a:t>
            </a:r>
            <a:r>
              <a:rPr lang="zh-TW" altLang="en-US" sz="1400" dirty="0">
                <a:solidFill>
                  <a:srgbClr val="282828"/>
                </a:solidFill>
                <a:latin typeface="Helvetica" panose="020B0604020202020204" pitchFamily="34" charset="0"/>
              </a:rPr>
              <a:t>錄自香港政府新聞網</a:t>
            </a:r>
            <a:r>
              <a:rPr lang="zh-TW" altLang="en-US" sz="1400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）</a:t>
            </a:r>
            <a:endParaRPr lang="en-US" altLang="zh-TW" sz="2000" dirty="0" smtClean="0">
              <a:solidFill>
                <a:srgbClr val="282828"/>
              </a:solidFill>
              <a:latin typeface="Helvetica" panose="020B0604020202020204" pitchFamily="34" charset="0"/>
            </a:endParaRPr>
          </a:p>
          <a:p>
            <a:endParaRPr lang="en-US" altLang="zh-TW" sz="1600" dirty="0" smtClean="0"/>
          </a:p>
          <a:p>
            <a:r>
              <a:rPr lang="en-US" altLang="zh-TW" dirty="0"/>
              <a:t>……57</a:t>
            </a:r>
            <a:r>
              <a:rPr lang="zh-TW" altLang="en-US" dirty="0"/>
              <a:t>歲患者是家庭主婦，居於紅山半島第一期，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8</a:t>
            </a:r>
            <a:r>
              <a:rPr lang="zh-TW" altLang="en-US" dirty="0"/>
              <a:t>日頭痛，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10</a:t>
            </a:r>
            <a:r>
              <a:rPr lang="zh-TW" altLang="en-US" dirty="0"/>
              <a:t>日發燒，其後數度到養和醫院門診求醫，曾住院一兩晚。她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23</a:t>
            </a:r>
            <a:r>
              <a:rPr lang="zh-TW" altLang="en-US" dirty="0"/>
              <a:t>日再求診時，醫院通報衞生防護中心，她被送到律敦治醫院接受治療</a:t>
            </a:r>
            <a:r>
              <a:rPr lang="zh-TW" altLang="en-US" dirty="0" smtClean="0"/>
              <a:t>。至於</a:t>
            </a:r>
            <a:r>
              <a:rPr lang="zh-TW" altLang="en-US" dirty="0"/>
              <a:t>她潛伏期內的行蹤，在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26</a:t>
            </a:r>
            <a:r>
              <a:rPr lang="zh-TW" altLang="en-US" dirty="0"/>
              <a:t>日至</a:t>
            </a:r>
            <a:r>
              <a:rPr lang="en-US" altLang="zh-TW" dirty="0"/>
              <a:t>31</a:t>
            </a:r>
            <a:r>
              <a:rPr lang="zh-TW" altLang="en-US" dirty="0"/>
              <a:t>日，她到日本大阪旅遊，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25</a:t>
            </a:r>
            <a:r>
              <a:rPr lang="zh-TW" altLang="en-US" dirty="0"/>
              <a:t>日、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日至</a:t>
            </a:r>
            <a:r>
              <a:rPr lang="en-US" altLang="zh-TW" dirty="0"/>
              <a:t>6</a:t>
            </a:r>
            <a:r>
              <a:rPr lang="zh-TW" altLang="en-US" dirty="0"/>
              <a:t>日曾到訪福慧精舍。</a:t>
            </a:r>
          </a:p>
          <a:p>
            <a:r>
              <a:rPr lang="en-US" altLang="zh-TW" dirty="0" smtClean="0"/>
              <a:t>……68</a:t>
            </a:r>
            <a:r>
              <a:rPr lang="zh-TW" altLang="en-US" dirty="0"/>
              <a:t>歲女患者居於北角麗宮大廈，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19</a:t>
            </a:r>
            <a:r>
              <a:rPr lang="zh-TW" altLang="en-US" dirty="0"/>
              <a:t>日咳嗽，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23</a:t>
            </a:r>
            <a:r>
              <a:rPr lang="zh-TW" altLang="en-US" dirty="0"/>
              <a:t>日向私家醫生求診，再被轉介至瑪麗醫院急症室入院接受治理。她在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日至</a:t>
            </a:r>
            <a:r>
              <a:rPr lang="en-US" altLang="zh-TW" dirty="0"/>
              <a:t>6</a:t>
            </a:r>
            <a:r>
              <a:rPr lang="zh-TW" altLang="en-US" dirty="0"/>
              <a:t>日、</a:t>
            </a:r>
            <a:r>
              <a:rPr lang="en-US" altLang="zh-TW" dirty="0"/>
              <a:t>8</a:t>
            </a:r>
            <a:r>
              <a:rPr lang="zh-TW" altLang="en-US" dirty="0"/>
              <a:t>日曾到訪福慧精舍，其餘時間通常在家，或到北角春秧街街市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sz="1600" dirty="0"/>
          </a:p>
          <a:p>
            <a:r>
              <a:rPr lang="en-US" altLang="zh-TW" sz="1400" dirty="0" smtClean="0">
                <a:hlinkClick r:id="rId2"/>
              </a:rPr>
              <a:t>https</a:t>
            </a:r>
            <a:r>
              <a:rPr lang="en-US" altLang="zh-TW" sz="1400" dirty="0">
                <a:hlinkClick r:id="rId2"/>
              </a:rPr>
              <a:t>://</a:t>
            </a:r>
            <a:r>
              <a:rPr lang="en-US" altLang="zh-TW" sz="1400" dirty="0" smtClean="0">
                <a:hlinkClick r:id="rId2"/>
              </a:rPr>
              <a:t>www.news.gov.hk/chi/2020/02/20200227/20200227_172601_711.html</a:t>
            </a:r>
            <a:endParaRPr lang="en-US" altLang="zh-TW" sz="1400" dirty="0"/>
          </a:p>
        </p:txBody>
      </p:sp>
      <p:sp>
        <p:nvSpPr>
          <p:cNvPr id="7" name="Rectangle 6"/>
          <p:cNvSpPr/>
          <p:nvPr/>
        </p:nvSpPr>
        <p:spPr>
          <a:xfrm>
            <a:off x="277282" y="2396376"/>
            <a:ext cx="4129255" cy="30777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九旬婦確診染新型肺炎</a:t>
            </a:r>
            <a:endParaRPr lang="en-US" altLang="zh-TW" sz="2000" b="1" dirty="0" smtClean="0">
              <a:solidFill>
                <a:srgbClr val="282828"/>
              </a:solidFill>
              <a:latin typeface="Helvetica" panose="020B0604020202020204" pitchFamily="34" charset="0"/>
            </a:endParaRPr>
          </a:p>
          <a:p>
            <a:r>
              <a:rPr lang="en-US" altLang="zh-TW" sz="2000" b="1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2020</a:t>
            </a:r>
            <a:r>
              <a:rPr lang="zh-TW" altLang="en-US" sz="2000" b="1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年</a:t>
            </a:r>
            <a:r>
              <a:rPr lang="en-US" altLang="zh-TW" sz="2000" b="1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2</a:t>
            </a:r>
            <a:r>
              <a:rPr lang="zh-TW" altLang="en-US" sz="2000" b="1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月</a:t>
            </a:r>
            <a:r>
              <a:rPr lang="en-US" altLang="zh-TW" sz="2000" b="1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22</a:t>
            </a:r>
            <a:r>
              <a:rPr lang="zh-TW" altLang="en-US" sz="2000" b="1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日</a:t>
            </a:r>
            <a:r>
              <a:rPr lang="zh-TW" altLang="en-US" sz="1400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（節</a:t>
            </a:r>
            <a:r>
              <a:rPr lang="zh-TW" altLang="en-US" sz="1400" dirty="0">
                <a:solidFill>
                  <a:srgbClr val="282828"/>
                </a:solidFill>
                <a:latin typeface="Helvetica" panose="020B0604020202020204" pitchFamily="34" charset="0"/>
              </a:rPr>
              <a:t>錄自香港政府新聞網</a:t>
            </a:r>
            <a:r>
              <a:rPr lang="zh-TW" altLang="en-US" sz="1400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）</a:t>
            </a:r>
            <a:endParaRPr lang="en-US" altLang="zh-TW" sz="1400" dirty="0" smtClean="0">
              <a:solidFill>
                <a:srgbClr val="282828"/>
              </a:solidFill>
              <a:latin typeface="Helvetica" panose="020B0604020202020204" pitchFamily="34" charset="0"/>
            </a:endParaRPr>
          </a:p>
          <a:p>
            <a:endParaRPr lang="en-US" altLang="zh-TW" dirty="0" smtClean="0"/>
          </a:p>
          <a:p>
            <a:r>
              <a:rPr lang="zh-TW" altLang="en-US" dirty="0" smtClean="0"/>
              <a:t>衞</a:t>
            </a:r>
            <a:r>
              <a:rPr lang="zh-TW" altLang="en-US" dirty="0"/>
              <a:t>生防護中心公布，本港新增一宗</a:t>
            </a:r>
            <a:r>
              <a:rPr lang="en-US" altLang="zh-TW" dirty="0"/>
              <a:t>2019</a:t>
            </a:r>
            <a:r>
              <a:rPr lang="zh-TW" altLang="en-US" dirty="0"/>
              <a:t>冠狀病毒病確診個</a:t>
            </a:r>
            <a:r>
              <a:rPr lang="zh-TW" altLang="en-US" dirty="0" smtClean="0"/>
              <a:t>案。</a:t>
            </a:r>
            <a:r>
              <a:rPr lang="zh-TW" altLang="en-US" dirty="0"/>
              <a:t>新個案女患者</a:t>
            </a:r>
            <a:r>
              <a:rPr lang="en-US" altLang="zh-TW" dirty="0"/>
              <a:t>96</a:t>
            </a:r>
            <a:r>
              <a:rPr lang="zh-TW" altLang="en-US" dirty="0"/>
              <a:t>歲，患者報稱上月底曾到北角美輪大廈內福慧精舍數次，每次約有</a:t>
            </a:r>
            <a:r>
              <a:rPr lang="en-US" altLang="zh-TW" dirty="0"/>
              <a:t>20</a:t>
            </a:r>
            <a:r>
              <a:rPr lang="zh-TW" altLang="en-US" dirty="0"/>
              <a:t>至</a:t>
            </a:r>
            <a:r>
              <a:rPr lang="en-US" altLang="zh-TW" dirty="0"/>
              <a:t>30</a:t>
            </a:r>
            <a:r>
              <a:rPr lang="zh-TW" altLang="en-US" dirty="0"/>
              <a:t>人同場；她本月初因腳痛沒再</a:t>
            </a:r>
            <a:r>
              <a:rPr lang="zh-TW" altLang="en-US" dirty="0" smtClean="0"/>
              <a:t>外出。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sz="1400" dirty="0" smtClean="0">
                <a:hlinkClick r:id="rId3"/>
              </a:rPr>
              <a:t>https</a:t>
            </a:r>
            <a:r>
              <a:rPr lang="en-US" altLang="zh-TW" sz="1400" dirty="0">
                <a:hlinkClick r:id="rId3"/>
              </a:rPr>
              <a:t>://</a:t>
            </a:r>
            <a:r>
              <a:rPr lang="en-US" altLang="zh-TW" sz="1400" dirty="0" smtClean="0">
                <a:hlinkClick r:id="rId3"/>
              </a:rPr>
              <a:t>www.news.gov.hk/chi/2020/02/20200222/20200222_165407_267.html</a:t>
            </a:r>
            <a:endParaRPr lang="en-US" altLang="zh-TW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1799" y="152739"/>
            <a:ext cx="8583083" cy="7046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活動一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：有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關「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冠狀病毒病」的「人物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地點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時間」分析</a:t>
            </a:r>
          </a:p>
        </p:txBody>
      </p:sp>
    </p:spTree>
    <p:extLst>
      <p:ext uri="{BB962C8B-B14F-4D97-AF65-F5344CB8AC3E}">
        <p14:creationId xmlns:p14="http://schemas.microsoft.com/office/powerpoint/2010/main" val="3020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187" y="784334"/>
            <a:ext cx="8595782" cy="96147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從</a:t>
            </a:r>
            <a:r>
              <a:rPr lang="zh-TW" altLang="zh-TW" dirty="0" smtClean="0"/>
              <a:t>新聞</a:t>
            </a:r>
            <a:r>
              <a:rPr lang="zh-TW" altLang="en-US" dirty="0" smtClean="0"/>
              <a:t>稿節錄</a:t>
            </a:r>
            <a:r>
              <a:rPr lang="zh-TW" altLang="zh-TW" dirty="0" smtClean="0"/>
              <a:t>中</a:t>
            </a:r>
            <a:r>
              <a:rPr lang="zh-TW" altLang="en-US" dirty="0"/>
              <a:t>找出相關</a:t>
            </a:r>
            <a:r>
              <a:rPr lang="zh-TW" altLang="zh-TW" dirty="0" smtClean="0"/>
              <a:t>資料</a:t>
            </a:r>
            <a:r>
              <a:rPr lang="zh-TW" altLang="en-US" dirty="0" smtClean="0"/>
              <a:t>，並歸納</a:t>
            </a:r>
            <a:r>
              <a:rPr lang="zh-TW" altLang="en-US" b="1" u="sng" dirty="0" smtClean="0"/>
              <a:t>共同點</a:t>
            </a:r>
            <a:r>
              <a:rPr lang="zh-TW" altLang="en-US" dirty="0" smtClean="0"/>
              <a:t>：</a:t>
            </a:r>
            <a:endParaRPr lang="zh-TW" altLang="zh-TW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167953"/>
              </p:ext>
            </p:extLst>
          </p:nvPr>
        </p:nvGraphicFramePr>
        <p:xfrm>
          <a:off x="990426" y="1995739"/>
          <a:ext cx="7465827" cy="33830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87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138">
                  <a:extLst>
                    <a:ext uri="{9D8B030D-6E8A-4147-A177-3AD203B41FA5}">
                      <a16:colId xmlns:a16="http://schemas.microsoft.com/office/drawing/2014/main" val="754460371"/>
                    </a:ext>
                  </a:extLst>
                </a:gridCol>
                <a:gridCol w="2340302">
                  <a:extLst>
                    <a:ext uri="{9D8B030D-6E8A-4147-A177-3AD203B41FA5}">
                      <a16:colId xmlns:a16="http://schemas.microsoft.com/office/drawing/2014/main" val="743809282"/>
                    </a:ext>
                  </a:extLst>
                </a:gridCol>
              </a:tblGrid>
              <a:tr h="455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spc="100" dirty="0">
                          <a:effectLst/>
                        </a:rPr>
                        <a:t>人</a:t>
                      </a:r>
                      <a:r>
                        <a:rPr lang="zh-TW" sz="1800" b="1" kern="100" spc="100" dirty="0" smtClean="0">
                          <a:effectLst/>
                        </a:rPr>
                        <a:t>物</a:t>
                      </a:r>
                      <a:r>
                        <a:rPr lang="en-US" altLang="zh-TW" sz="1800" b="1" kern="100" spc="1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spc="100" baseline="0" dirty="0" smtClean="0">
                          <a:effectLst/>
                        </a:rPr>
                        <a:t>（性別／年齡）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spc="100" dirty="0" smtClean="0">
                          <a:effectLst/>
                        </a:rPr>
                        <a:t>曾到訪</a:t>
                      </a:r>
                      <a:r>
                        <a:rPr lang="zh-TW" sz="1800" b="1" kern="100" spc="100" dirty="0" smtClean="0">
                          <a:effectLst/>
                        </a:rPr>
                        <a:t>地點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spc="100" dirty="0" smtClean="0">
                          <a:effectLst/>
                        </a:rPr>
                        <a:t>確診日期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807110"/>
                  </a:ext>
                </a:extLst>
              </a:tr>
              <a:tr h="365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女／</a:t>
                      </a:r>
                      <a:r>
                        <a:rPr lang="en-US" altLang="zh-TW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歲</a:t>
                      </a:r>
                      <a:endParaRPr lang="zh-TW" sz="180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北角福慧精舍佛堂</a:t>
                      </a:r>
                      <a:endParaRPr lang="zh-TW" sz="180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日 </a:t>
                      </a:r>
                      <a:endParaRPr lang="zh-TW" sz="180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768525"/>
                  </a:ext>
                </a:extLst>
              </a:tr>
              <a:tr h="42268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女／</a:t>
                      </a:r>
                      <a:r>
                        <a:rPr lang="en-US" altLang="zh-TW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歲</a:t>
                      </a:r>
                      <a:endParaRPr lang="zh-TW" altLang="zh-HK" sz="1800" i="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紅山半島</a:t>
                      </a:r>
                      <a:endParaRPr lang="en-US" altLang="zh-TW" sz="1800" i="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日本大阪</a:t>
                      </a:r>
                      <a:endParaRPr lang="en-US" altLang="zh-TW" sz="1800" i="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北角福慧精舍佛堂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日 </a:t>
                      </a:r>
                      <a:endParaRPr lang="zh-TW" altLang="zh-HK" sz="1800" i="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80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女／</a:t>
                      </a:r>
                      <a:r>
                        <a:rPr lang="en-US" altLang="zh-TW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歲</a:t>
                      </a:r>
                      <a:endParaRPr lang="zh-TW" sz="180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北角麗宮大廈</a:t>
                      </a:r>
                      <a:endParaRPr lang="en-US" altLang="zh-TW" sz="1800" i="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北角福慧精舍佛堂</a:t>
                      </a:r>
                      <a:endParaRPr lang="zh-TW" altLang="zh-HK" sz="1800" i="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北角春秧街街市</a:t>
                      </a:r>
                      <a:endParaRPr lang="zh-TW" sz="180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日 </a:t>
                      </a:r>
                      <a:endParaRPr lang="zh-TW" sz="1800" i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26502"/>
                  </a:ext>
                </a:extLst>
              </a:tr>
              <a:tr h="656538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i="0" u="sng" dirty="0" smtClean="0"/>
                        <a:t>共同點</a:t>
                      </a:r>
                      <a:r>
                        <a:rPr lang="zh-TW" altLang="en-US" sz="1800" i="0" dirty="0" smtClean="0"/>
                        <a:t>：</a:t>
                      </a:r>
                      <a:endParaRPr lang="en-US" altLang="zh-TW" sz="1800" i="0" dirty="0" smtClean="0"/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曾到訪北角福慧精舍佛堂</a:t>
                      </a:r>
                      <a:r>
                        <a:rPr lang="en-US" altLang="zh-TW" sz="1800" i="0" kern="1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i="0" kern="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女性</a:t>
                      </a:r>
                      <a:endParaRPr lang="zh-TW" altLang="zh-HK" sz="1800" i="0" kern="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zh-TW" sz="1400" i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i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5462047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31799" y="152739"/>
            <a:ext cx="8583083" cy="7046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活動一</a:t>
            </a: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：有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關「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冠狀病毒病」的「人物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地點</a:t>
            </a:r>
            <a:r>
              <a:rPr lang="en-US" altLang="zh-TW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時間」分析</a:t>
            </a:r>
          </a:p>
        </p:txBody>
      </p:sp>
    </p:spTree>
    <p:extLst>
      <p:ext uri="{BB962C8B-B14F-4D97-AF65-F5344CB8AC3E}">
        <p14:creationId xmlns:p14="http://schemas.microsoft.com/office/powerpoint/2010/main" val="28253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33" y="165103"/>
            <a:ext cx="7704667" cy="927099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政府的一些相應防疫措施</a:t>
            </a:r>
            <a:endParaRPr lang="zh-TW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73049" y="3666100"/>
            <a:ext cx="5266267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800" b="1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zh-TW" sz="2800" b="1" u="sng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zh-TW" altLang="en-US" sz="2800" b="1" u="sng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把發</a:t>
            </a:r>
            <a:r>
              <a:rPr lang="zh-TW" altLang="en-US" sz="2800" b="1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病前曾到北角佛</a:t>
            </a:r>
            <a:r>
              <a:rPr lang="zh-TW" altLang="en-US" sz="2800" b="1" u="sng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堂的病人隔</a:t>
            </a:r>
            <a:r>
              <a:rPr lang="zh-TW" altLang="en-US" sz="2800" b="1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離</a:t>
            </a:r>
            <a:endParaRPr lang="en-US" altLang="zh-TW" sz="2800" b="1" i="1" u="sng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年</a:t>
            </a:r>
            <a:r>
              <a:rPr lang="en-US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月</a:t>
            </a:r>
            <a:r>
              <a:rPr lang="en-US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26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日</a:t>
            </a:r>
            <a:r>
              <a:rPr lang="zh-TW" altLang="en-US" sz="1400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（節錄</a:t>
            </a:r>
            <a:r>
              <a:rPr lang="zh-TW" altLang="en-US" sz="1400" dirty="0">
                <a:solidFill>
                  <a:srgbClr val="282828"/>
                </a:solidFill>
                <a:latin typeface="Helvetica" panose="020B0604020202020204" pitchFamily="34" charset="0"/>
              </a:rPr>
              <a:t>自香港政府新聞網）</a:t>
            </a:r>
            <a:endParaRPr lang="en-US" altLang="zh-TW" sz="1400" dirty="0">
              <a:solidFill>
                <a:srgbClr val="282828"/>
              </a:solidFill>
              <a:latin typeface="Helvetica" panose="020B0604020202020204" pitchFamily="34" charset="0"/>
            </a:endParaRPr>
          </a:p>
          <a:p>
            <a:r>
              <a:rPr lang="en-US" altLang="zh-TW" dirty="0"/>
              <a:t>……</a:t>
            </a:r>
            <a:r>
              <a:rPr lang="zh-TW" altLang="en-US" dirty="0" smtClean="0"/>
              <a:t>為</a:t>
            </a:r>
            <a:r>
              <a:rPr lang="zh-TW" altLang="en-US" dirty="0"/>
              <a:t>謹慎起見，如求診病人有上呼吸道感染症狀和發燒，並於</a:t>
            </a:r>
            <a:r>
              <a:rPr lang="zh-TW" altLang="en-US" b="1" dirty="0">
                <a:solidFill>
                  <a:srgbClr val="0000FF"/>
                </a:solidFill>
              </a:rPr>
              <a:t>上月</a:t>
            </a:r>
            <a:r>
              <a:rPr lang="en-US" altLang="zh-TW" b="1" dirty="0">
                <a:solidFill>
                  <a:srgbClr val="0000FF"/>
                </a:solidFill>
              </a:rPr>
              <a:t>25</a:t>
            </a:r>
            <a:r>
              <a:rPr lang="zh-TW" altLang="en-US" b="1" dirty="0">
                <a:solidFill>
                  <a:srgbClr val="0000FF"/>
                </a:solidFill>
              </a:rPr>
              <a:t>日至本月</a:t>
            </a:r>
            <a:r>
              <a:rPr lang="en-US" altLang="zh-TW" b="1" dirty="0">
                <a:solidFill>
                  <a:srgbClr val="0000FF"/>
                </a:solidFill>
              </a:rPr>
              <a:t>25</a:t>
            </a:r>
            <a:r>
              <a:rPr lang="zh-TW" altLang="en-US" b="1" dirty="0">
                <a:solidFill>
                  <a:srgbClr val="0000FF"/>
                </a:solidFill>
              </a:rPr>
              <a:t>日期間曾到訪福慧精舍，公立醫院會安排病人入院隔離治療，並接受病毒快速測試</a:t>
            </a:r>
            <a:r>
              <a:rPr lang="zh-TW" altLang="en-US" dirty="0" smtClean="0"/>
              <a:t>。</a:t>
            </a:r>
            <a:endParaRPr lang="en-US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1400" dirty="0">
                <a:hlinkClick r:id="rId2"/>
              </a:rPr>
              <a:t>https://www.news.gov.hk/chi/2020/02/20200226/20200226_174129_060.html</a:t>
            </a:r>
            <a:endParaRPr lang="en-US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567" y="1098246"/>
            <a:ext cx="3054333" cy="28193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3049" y="1085818"/>
            <a:ext cx="5266267" cy="2369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b="1" u="sng" dirty="0"/>
              <a:t>1</a:t>
            </a:r>
            <a:r>
              <a:rPr lang="en-US" altLang="zh-TW" sz="2800" b="1" u="sng" dirty="0" smtClean="0"/>
              <a:t>. </a:t>
            </a:r>
            <a:r>
              <a:rPr lang="zh-TW" altLang="en-US" sz="2800" b="1" u="sng" dirty="0" smtClean="0"/>
              <a:t>採集及化驗環</a:t>
            </a:r>
            <a:r>
              <a:rPr lang="zh-TW" altLang="en-US" sz="2800" b="1" u="sng" dirty="0"/>
              <a:t>境樣本</a:t>
            </a:r>
            <a:endParaRPr lang="en-US" altLang="zh-TW" sz="2800" b="1" u="sng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年</a:t>
            </a:r>
            <a:r>
              <a:rPr lang="en-US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月</a:t>
            </a:r>
            <a:r>
              <a:rPr lang="en-US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25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日</a:t>
            </a:r>
            <a:r>
              <a:rPr lang="en-US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1400" dirty="0" smtClean="0">
                <a:solidFill>
                  <a:srgbClr val="282828"/>
                </a:solidFill>
                <a:latin typeface="Helvetica" panose="020B0604020202020204" pitchFamily="34" charset="0"/>
              </a:rPr>
              <a:t>（</a:t>
            </a:r>
            <a:r>
              <a:rPr lang="zh-TW" altLang="en-US" sz="1400" dirty="0">
                <a:solidFill>
                  <a:srgbClr val="282828"/>
                </a:solidFill>
                <a:latin typeface="Helvetica" panose="020B0604020202020204" pitchFamily="34" charset="0"/>
              </a:rPr>
              <a:t>節錄自香港政府新聞網）</a:t>
            </a:r>
            <a:endParaRPr lang="en-US" altLang="zh-TW" sz="1400" dirty="0">
              <a:solidFill>
                <a:srgbClr val="282828"/>
              </a:solidFill>
              <a:latin typeface="Helvetica" panose="020B0604020202020204" pitchFamily="34" charset="0"/>
            </a:endParaRPr>
          </a:p>
          <a:p>
            <a:r>
              <a:rPr lang="zh-TW" altLang="en-US" dirty="0"/>
              <a:t>衞生署派員到福慧精舍佛堂，在公共地方和佛堂內採集</a:t>
            </a:r>
            <a:r>
              <a:rPr lang="en-US" altLang="zh-TW" dirty="0"/>
              <a:t>33</a:t>
            </a:r>
            <a:r>
              <a:rPr lang="zh-TW" altLang="en-US" dirty="0"/>
              <a:t>個環境樣本。公共地方環境樣本的化驗結果全部呈陰性，而</a:t>
            </a:r>
            <a:r>
              <a:rPr lang="zh-TW" altLang="en-US" b="1" dirty="0">
                <a:solidFill>
                  <a:srgbClr val="0000FF"/>
                </a:solidFill>
              </a:rPr>
              <a:t>佛堂兩個樣本則呈陽性</a:t>
            </a:r>
            <a:r>
              <a:rPr lang="zh-TW" altLang="en-US" dirty="0"/>
              <a:t>，分別採自經書表面和跪毯，以及佛堂洗手間的水龍頭手柄。</a:t>
            </a:r>
            <a:r>
              <a:rPr lang="en-US" altLang="zh-TW" sz="1400" dirty="0" smtClean="0">
                <a:hlinkClick r:id="rId4"/>
              </a:rPr>
              <a:t>https</a:t>
            </a:r>
            <a:r>
              <a:rPr lang="en-US" altLang="zh-TW" sz="1400" dirty="0">
                <a:hlinkClick r:id="rId4"/>
              </a:rPr>
              <a:t>://www.news.gov.hk/chi/2020/02/20200225/20200225_173107_123.html</a:t>
            </a:r>
            <a:endParaRPr lang="en-US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670567" y="4224140"/>
            <a:ext cx="3361509" cy="235009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800" b="1" dirty="0" smtClean="0">
                <a:solidFill>
                  <a:srgbClr val="0000FF"/>
                </a:solidFill>
              </a:rPr>
              <a:t>流行病學</a:t>
            </a:r>
            <a:r>
              <a:rPr lang="zh-HK" altLang="en-US" sz="2800" b="1" dirty="0">
                <a:solidFill>
                  <a:srgbClr val="0000FF"/>
                </a:solidFill>
              </a:rPr>
              <a:t>的</a:t>
            </a:r>
            <a:r>
              <a:rPr lang="zh-HK" altLang="en-US" sz="2800" b="1" dirty="0" smtClean="0">
                <a:solidFill>
                  <a:srgbClr val="0000FF"/>
                </a:solidFill>
              </a:rPr>
              <a:t>研究</a:t>
            </a:r>
            <a:endParaRPr lang="en-US" altLang="zh-HK" sz="2800" b="1" dirty="0" smtClean="0">
              <a:solidFill>
                <a:srgbClr val="0000FF"/>
              </a:solidFill>
            </a:endParaRPr>
          </a:p>
          <a:p>
            <a:pPr algn="ctr"/>
            <a:r>
              <a:rPr lang="zh-HK" altLang="en-US" sz="2800" b="1" dirty="0" smtClean="0">
                <a:solidFill>
                  <a:srgbClr val="0000FF"/>
                </a:solidFill>
              </a:rPr>
              <a:t>有</a:t>
            </a:r>
            <a:r>
              <a:rPr lang="zh-HK" altLang="en-US" sz="2800" b="1" dirty="0">
                <a:solidFill>
                  <a:srgbClr val="0000FF"/>
                </a:solidFill>
              </a:rPr>
              <a:t>助政府更快速和有效制訂相應措施</a:t>
            </a:r>
          </a:p>
        </p:txBody>
      </p:sp>
    </p:spTree>
    <p:extLst>
      <p:ext uri="{BB962C8B-B14F-4D97-AF65-F5344CB8AC3E}">
        <p14:creationId xmlns:p14="http://schemas.microsoft.com/office/powerpoint/2010/main" val="19106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2948</TotalTime>
  <Words>3246</Words>
  <Application>Microsoft Office PowerPoint</Application>
  <PresentationFormat>如螢幕大小 (4:3)</PresentationFormat>
  <Paragraphs>281</Paragraphs>
  <Slides>28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6" baseType="lpstr">
      <vt:lpstr>新細明體</vt:lpstr>
      <vt:lpstr>標楷體</vt:lpstr>
      <vt:lpstr>Arial</vt:lpstr>
      <vt:lpstr>Calibri</vt:lpstr>
      <vt:lpstr>Corbel</vt:lpstr>
      <vt:lpstr>Helvetica</vt:lpstr>
      <vt:lpstr>Times New Roman</vt:lpstr>
      <vt:lpstr>Parallax</vt:lpstr>
      <vt:lpstr>「2019冠狀病毒病」  流行病學研究  2020年6月    </vt:lpstr>
      <vt:lpstr>學習要點</vt:lpstr>
      <vt:lpstr>科學家了解疾病的不同方法</vt:lpstr>
      <vt:lpstr>PowerPoint 簡報</vt:lpstr>
      <vt:lpstr>流行病學研究</vt:lpstr>
      <vt:lpstr>流行病學研究是如何進行的</vt:lpstr>
      <vt:lpstr>PowerPoint 簡報</vt:lpstr>
      <vt:lpstr>PowerPoint 簡報</vt:lpstr>
      <vt:lpstr>政府的一些相應防疫措施</vt:lpstr>
      <vt:lpstr>(活動一) (教師參考資料一)</vt:lpstr>
      <vt:lpstr> (活動一) (教師參考資料二)</vt:lpstr>
      <vt:lpstr>知多一點：密切接觸者</vt:lpstr>
      <vt:lpstr>何謂「密切接觸者」？</vt:lpstr>
      <vt:lpstr>流行病學研究是如何進行的</vt:lpstr>
      <vt:lpstr>活動二：查找引致疾病的傳播風險因素</vt:lpstr>
      <vt:lpstr>活動二</vt:lpstr>
      <vt:lpstr>2. 提出假說</vt:lpstr>
      <vt:lpstr>PowerPoint 簡報</vt:lpstr>
      <vt:lpstr>3. 驗證假說</vt:lpstr>
      <vt:lpstr>活動二</vt:lpstr>
      <vt:lpstr>PowerPoint 簡報</vt:lpstr>
      <vt:lpstr>流行病學研究對公眾健康的重要性</vt:lpstr>
      <vt:lpstr>流行病學研究對公眾健康的重要性</vt:lpstr>
      <vt:lpstr>PowerPoint 簡報</vt:lpstr>
      <vt:lpstr>PowerPoint 簡報</vt:lpstr>
      <vt:lpstr>欣賞和感恩</vt:lpstr>
      <vt:lpstr>參考網站</vt:lpstr>
      <vt:lpstr>其他參考視頻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WM TONG</dc:creator>
  <cp:lastModifiedBy>LAM, Ming-chong</cp:lastModifiedBy>
  <cp:revision>403</cp:revision>
  <cp:lastPrinted>2020-06-18T08:47:54Z</cp:lastPrinted>
  <dcterms:created xsi:type="dcterms:W3CDTF">2020-02-06T05:58:01Z</dcterms:created>
  <dcterms:modified xsi:type="dcterms:W3CDTF">2020-08-06T05:13:46Z</dcterms:modified>
</cp:coreProperties>
</file>